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57" r:id="rId3"/>
    <p:sldId id="258" r:id="rId4"/>
    <p:sldId id="259" r:id="rId5"/>
    <p:sldId id="283" r:id="rId6"/>
    <p:sldId id="260" r:id="rId7"/>
    <p:sldId id="261" r:id="rId8"/>
    <p:sldId id="273" r:id="rId9"/>
    <p:sldId id="274" r:id="rId10"/>
    <p:sldId id="290" r:id="rId11"/>
    <p:sldId id="291" r:id="rId12"/>
    <p:sldId id="292" r:id="rId13"/>
    <p:sldId id="262" r:id="rId14"/>
    <p:sldId id="275" r:id="rId15"/>
    <p:sldId id="263" r:id="rId16"/>
    <p:sldId id="264" r:id="rId17"/>
    <p:sldId id="288" r:id="rId18"/>
    <p:sldId id="265" r:id="rId19"/>
    <p:sldId id="289" r:id="rId20"/>
    <p:sldId id="284" r:id="rId21"/>
    <p:sldId id="285" r:id="rId22"/>
    <p:sldId id="276" r:id="rId23"/>
    <p:sldId id="287" r:id="rId24"/>
    <p:sldId id="286" r:id="rId25"/>
    <p:sldId id="277" r:id="rId26"/>
    <p:sldId id="278" r:id="rId27"/>
    <p:sldId id="279" r:id="rId28"/>
    <p:sldId id="280" r:id="rId29"/>
    <p:sldId id="282" r:id="rId30"/>
    <p:sldId id="281"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994"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E6E9941-5DE4-4EEB-9310-E6ABF719A878}" type="datetimeFigureOut">
              <a:rPr lang="en-US" smtClean="0"/>
              <a:pPr/>
              <a:t>8/15/2011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47297D8-1C7F-42E8-BF65-1AEDCBEB891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F7C6C40-DA88-4F9B-B129-667D6467EB02}" type="datetimeFigureOut">
              <a:rPr lang="en-US" smtClean="0"/>
              <a:pPr/>
              <a:t>8/15/2011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6AF6B33-BB68-414C-ACFD-03C9F26AB21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Footer Placeholder 3"/>
          <p:cNvSpPr>
            <a:spLocks noGrp="1"/>
          </p:cNvSpPr>
          <p:nvPr>
            <p:ph type="ftr" sz="quarter" idx="4"/>
          </p:nvPr>
        </p:nvSpPr>
        <p:spPr/>
        <p:txBody>
          <a:bodyPr/>
          <a:lstStyle/>
          <a:p>
            <a:pPr>
              <a:defRPr/>
            </a:pPr>
            <a:r>
              <a:rPr lang="en-US" smtClean="0"/>
              <a:t>Georgia Department of Education</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7ABE67CE-856A-4162-A253-38BC1940BC90}" type="datetimeFigureOut">
              <a:rPr lang="en-US" smtClean="0"/>
              <a:pPr/>
              <a:t>8/15/2011</a:t>
            </a:fld>
            <a:endParaRPr lang="en-US"/>
          </a:p>
        </p:txBody>
      </p:sp>
      <p:sp>
        <p:nvSpPr>
          <p:cNvPr id="5" name="Slide Number Placeholder 5"/>
          <p:cNvSpPr>
            <a:spLocks noGrp="1"/>
          </p:cNvSpPr>
          <p:nvPr>
            <p:ph type="sldNum" sz="quarter" idx="11"/>
          </p:nvPr>
        </p:nvSpPr>
        <p:spPr/>
        <p:txBody>
          <a:bodyPr/>
          <a:lstStyle>
            <a:lvl1pPr>
              <a:defRPr/>
            </a:lvl1pPr>
          </a:lstStyle>
          <a:p>
            <a:fld id="{7BDB922F-4463-490E-98EB-CC8A032CE0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ABE67CE-856A-4162-A253-38BC1940BC90}" type="datetimeFigureOut">
              <a:rPr lang="en-US" smtClean="0"/>
              <a:pPr/>
              <a:t>8/15/2011</a:t>
            </a:fld>
            <a:endParaRPr lang="en-US"/>
          </a:p>
        </p:txBody>
      </p:sp>
      <p:sp>
        <p:nvSpPr>
          <p:cNvPr id="5" name="Slide Number Placeholder 5"/>
          <p:cNvSpPr>
            <a:spLocks noGrp="1"/>
          </p:cNvSpPr>
          <p:nvPr>
            <p:ph type="sldNum" sz="quarter" idx="11"/>
          </p:nvPr>
        </p:nvSpPr>
        <p:spPr/>
        <p:txBody>
          <a:bodyPr/>
          <a:lstStyle>
            <a:lvl1pPr>
              <a:defRPr/>
            </a:lvl1pPr>
          </a:lstStyle>
          <a:p>
            <a:fld id="{7BDB922F-4463-490E-98EB-CC8A032CE0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ABE67CE-856A-4162-A253-38BC1940BC90}" type="datetimeFigureOut">
              <a:rPr lang="en-US" smtClean="0"/>
              <a:pPr/>
              <a:t>8/15/2011</a:t>
            </a:fld>
            <a:endParaRPr lang="en-US"/>
          </a:p>
        </p:txBody>
      </p:sp>
      <p:sp>
        <p:nvSpPr>
          <p:cNvPr id="5" name="Slide Number Placeholder 5"/>
          <p:cNvSpPr>
            <a:spLocks noGrp="1"/>
          </p:cNvSpPr>
          <p:nvPr>
            <p:ph type="sldNum" sz="quarter" idx="11"/>
          </p:nvPr>
        </p:nvSpPr>
        <p:spPr/>
        <p:txBody>
          <a:bodyPr/>
          <a:lstStyle>
            <a:lvl1pPr>
              <a:defRPr/>
            </a:lvl1pPr>
          </a:lstStyle>
          <a:p>
            <a:fld id="{7BDB922F-4463-490E-98EB-CC8A032CE0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ABE67CE-856A-4162-A253-38BC1940BC90}" type="datetimeFigureOut">
              <a:rPr lang="en-US" smtClean="0"/>
              <a:pPr/>
              <a:t>8/15/2011</a:t>
            </a:fld>
            <a:endParaRPr lang="en-US"/>
          </a:p>
        </p:txBody>
      </p:sp>
      <p:sp>
        <p:nvSpPr>
          <p:cNvPr id="5" name="Slide Number Placeholder 5"/>
          <p:cNvSpPr>
            <a:spLocks noGrp="1"/>
          </p:cNvSpPr>
          <p:nvPr>
            <p:ph type="sldNum" sz="quarter" idx="11"/>
          </p:nvPr>
        </p:nvSpPr>
        <p:spPr/>
        <p:txBody>
          <a:bodyPr/>
          <a:lstStyle>
            <a:lvl1pPr>
              <a:defRPr/>
            </a:lvl1pPr>
          </a:lstStyle>
          <a:p>
            <a:fld id="{7BDB922F-4463-490E-98EB-CC8A032CE0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ABE67CE-856A-4162-A253-38BC1940BC90}" type="datetimeFigureOut">
              <a:rPr lang="en-US" smtClean="0"/>
              <a:pPr/>
              <a:t>8/15/2011</a:t>
            </a:fld>
            <a:endParaRPr lang="en-US"/>
          </a:p>
        </p:txBody>
      </p:sp>
      <p:sp>
        <p:nvSpPr>
          <p:cNvPr id="5" name="Slide Number Placeholder 5"/>
          <p:cNvSpPr>
            <a:spLocks noGrp="1"/>
          </p:cNvSpPr>
          <p:nvPr>
            <p:ph type="sldNum" sz="quarter" idx="11"/>
          </p:nvPr>
        </p:nvSpPr>
        <p:spPr/>
        <p:txBody>
          <a:bodyPr/>
          <a:lstStyle>
            <a:lvl1pPr>
              <a:defRPr/>
            </a:lvl1pPr>
          </a:lstStyle>
          <a:p>
            <a:fld id="{7BDB922F-4463-490E-98EB-CC8A032CE0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7ABE67CE-856A-4162-A253-38BC1940BC90}" type="datetimeFigureOut">
              <a:rPr lang="en-US" smtClean="0"/>
              <a:pPr/>
              <a:t>8/15/2011</a:t>
            </a:fld>
            <a:endParaRPr lang="en-US"/>
          </a:p>
        </p:txBody>
      </p:sp>
      <p:sp>
        <p:nvSpPr>
          <p:cNvPr id="6" name="Slide Number Placeholder 5"/>
          <p:cNvSpPr>
            <a:spLocks noGrp="1"/>
          </p:cNvSpPr>
          <p:nvPr>
            <p:ph type="sldNum" sz="quarter" idx="11"/>
          </p:nvPr>
        </p:nvSpPr>
        <p:spPr/>
        <p:txBody>
          <a:bodyPr/>
          <a:lstStyle>
            <a:lvl1pPr>
              <a:defRPr/>
            </a:lvl1pPr>
          </a:lstStyle>
          <a:p>
            <a:fld id="{7BDB922F-4463-490E-98EB-CC8A032CE0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7ABE67CE-856A-4162-A253-38BC1940BC90}" type="datetimeFigureOut">
              <a:rPr lang="en-US" smtClean="0"/>
              <a:pPr/>
              <a:t>8/15/2011</a:t>
            </a:fld>
            <a:endParaRPr lang="en-US"/>
          </a:p>
        </p:txBody>
      </p:sp>
      <p:sp>
        <p:nvSpPr>
          <p:cNvPr id="8" name="Slide Number Placeholder 5"/>
          <p:cNvSpPr>
            <a:spLocks noGrp="1"/>
          </p:cNvSpPr>
          <p:nvPr>
            <p:ph type="sldNum" sz="quarter" idx="11"/>
          </p:nvPr>
        </p:nvSpPr>
        <p:spPr/>
        <p:txBody>
          <a:bodyPr/>
          <a:lstStyle>
            <a:lvl1pPr>
              <a:defRPr/>
            </a:lvl1pPr>
          </a:lstStyle>
          <a:p>
            <a:fld id="{7BDB922F-4463-490E-98EB-CC8A032CE0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ABE67CE-856A-4162-A253-38BC1940BC90}" type="datetimeFigureOut">
              <a:rPr lang="en-US" smtClean="0"/>
              <a:pPr/>
              <a:t>8/15/2011</a:t>
            </a:fld>
            <a:endParaRPr lang="en-US"/>
          </a:p>
        </p:txBody>
      </p:sp>
      <p:sp>
        <p:nvSpPr>
          <p:cNvPr id="4" name="Slide Number Placeholder 5"/>
          <p:cNvSpPr>
            <a:spLocks noGrp="1"/>
          </p:cNvSpPr>
          <p:nvPr>
            <p:ph type="sldNum" sz="quarter" idx="11"/>
          </p:nvPr>
        </p:nvSpPr>
        <p:spPr/>
        <p:txBody>
          <a:bodyPr/>
          <a:lstStyle>
            <a:lvl1pPr>
              <a:defRPr/>
            </a:lvl1pPr>
          </a:lstStyle>
          <a:p>
            <a:fld id="{7BDB922F-4463-490E-98EB-CC8A032CE0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ABE67CE-856A-4162-A253-38BC1940BC90}" type="datetimeFigureOut">
              <a:rPr lang="en-US" smtClean="0"/>
              <a:pPr/>
              <a:t>8/15/2011</a:t>
            </a:fld>
            <a:endParaRPr lang="en-US"/>
          </a:p>
        </p:txBody>
      </p:sp>
      <p:sp>
        <p:nvSpPr>
          <p:cNvPr id="3" name="Slide Number Placeholder 5"/>
          <p:cNvSpPr>
            <a:spLocks noGrp="1"/>
          </p:cNvSpPr>
          <p:nvPr>
            <p:ph type="sldNum" sz="quarter" idx="11"/>
          </p:nvPr>
        </p:nvSpPr>
        <p:spPr/>
        <p:txBody>
          <a:bodyPr/>
          <a:lstStyle>
            <a:lvl1pPr>
              <a:defRPr/>
            </a:lvl1pPr>
          </a:lstStyle>
          <a:p>
            <a:fld id="{7BDB922F-4463-490E-98EB-CC8A032CE0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ABE67CE-856A-4162-A253-38BC1940BC90}" type="datetimeFigureOut">
              <a:rPr lang="en-US" smtClean="0"/>
              <a:pPr/>
              <a:t>8/15/2011</a:t>
            </a:fld>
            <a:endParaRPr lang="en-US"/>
          </a:p>
        </p:txBody>
      </p:sp>
      <p:sp>
        <p:nvSpPr>
          <p:cNvPr id="6" name="Slide Number Placeholder 5"/>
          <p:cNvSpPr>
            <a:spLocks noGrp="1"/>
          </p:cNvSpPr>
          <p:nvPr>
            <p:ph type="sldNum" sz="quarter" idx="11"/>
          </p:nvPr>
        </p:nvSpPr>
        <p:spPr/>
        <p:txBody>
          <a:bodyPr/>
          <a:lstStyle>
            <a:lvl1pPr>
              <a:defRPr/>
            </a:lvl1pPr>
          </a:lstStyle>
          <a:p>
            <a:fld id="{7BDB922F-4463-490E-98EB-CC8A032CE0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ABE67CE-856A-4162-A253-38BC1940BC90}" type="datetimeFigureOut">
              <a:rPr lang="en-US" smtClean="0"/>
              <a:pPr/>
              <a:t>8/15/2011</a:t>
            </a:fld>
            <a:endParaRPr lang="en-US"/>
          </a:p>
        </p:txBody>
      </p:sp>
      <p:sp>
        <p:nvSpPr>
          <p:cNvPr id="6" name="Slide Number Placeholder 5"/>
          <p:cNvSpPr>
            <a:spLocks noGrp="1"/>
          </p:cNvSpPr>
          <p:nvPr>
            <p:ph type="sldNum" sz="quarter" idx="11"/>
          </p:nvPr>
        </p:nvSpPr>
        <p:spPr/>
        <p:txBody>
          <a:bodyPr/>
          <a:lstStyle>
            <a:lvl1pPr>
              <a:defRPr/>
            </a:lvl1pPr>
          </a:lstStyle>
          <a:p>
            <a:fld id="{7BDB922F-4463-490E-98EB-CC8A032CE0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GaDOE_PPT_bg_charcoal.jpg"/>
          <p:cNvPicPr>
            <a:picLocks noChangeAspect="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934200" y="6356350"/>
            <a:ext cx="1066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defRPr>
            </a:lvl1pPr>
          </a:lstStyle>
          <a:p>
            <a:fld id="{7ABE67CE-856A-4162-A253-38BC1940BC90}" type="datetimeFigureOut">
              <a:rPr lang="en-US" smtClean="0"/>
              <a:pPr/>
              <a:t>8/15/2011</a:t>
            </a:fld>
            <a:endParaRPr lang="en-US"/>
          </a:p>
        </p:txBody>
      </p:sp>
      <p:sp>
        <p:nvSpPr>
          <p:cNvPr id="6" name="Slide Number Placeholder 5"/>
          <p:cNvSpPr>
            <a:spLocks noGrp="1"/>
          </p:cNvSpPr>
          <p:nvPr>
            <p:ph type="sldNum" sz="quarter" idx="4"/>
          </p:nvPr>
        </p:nvSpPr>
        <p:spPr>
          <a:xfrm>
            <a:off x="8077200" y="6356350"/>
            <a:ext cx="609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defRPr>
            </a:lvl1pPr>
          </a:lstStyle>
          <a:p>
            <a:fld id="{7BDB922F-4463-490E-98EB-CC8A032CE0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b="1" kern="1200">
          <a:solidFill>
            <a:schemeClr val="tx1"/>
          </a:solidFill>
          <a:latin typeface="+mj-lt"/>
          <a:ea typeface="+mj-ea"/>
          <a:cs typeface="+mj-cs"/>
        </a:defRPr>
      </a:lvl1pPr>
      <a:lvl2pPr algn="ctr" rtl="0" eaLnBrk="1" fontAlgn="base" hangingPunct="1">
        <a:spcBef>
          <a:spcPct val="0"/>
        </a:spcBef>
        <a:spcAft>
          <a:spcPct val="0"/>
        </a:spcAft>
        <a:defRPr sz="4400" b="1">
          <a:solidFill>
            <a:schemeClr val="tx1"/>
          </a:solidFill>
          <a:latin typeface="Calibri" pitchFamily="34" charset="0"/>
        </a:defRPr>
      </a:lvl2pPr>
      <a:lvl3pPr algn="ctr" rtl="0" eaLnBrk="1" fontAlgn="base" hangingPunct="1">
        <a:spcBef>
          <a:spcPct val="0"/>
        </a:spcBef>
        <a:spcAft>
          <a:spcPct val="0"/>
        </a:spcAft>
        <a:defRPr sz="4400" b="1">
          <a:solidFill>
            <a:schemeClr val="tx1"/>
          </a:solidFill>
          <a:latin typeface="Calibri" pitchFamily="34" charset="0"/>
        </a:defRPr>
      </a:lvl3pPr>
      <a:lvl4pPr algn="ctr" rtl="0" eaLnBrk="1" fontAlgn="base" hangingPunct="1">
        <a:spcBef>
          <a:spcPct val="0"/>
        </a:spcBef>
        <a:spcAft>
          <a:spcPct val="0"/>
        </a:spcAft>
        <a:defRPr sz="4400" b="1">
          <a:solidFill>
            <a:schemeClr val="tx1"/>
          </a:solidFill>
          <a:latin typeface="Calibri" pitchFamily="34" charset="0"/>
        </a:defRPr>
      </a:lvl4pPr>
      <a:lvl5pPr algn="ctr" rtl="0" eaLnBrk="1" fontAlgn="base" hangingPunct="1">
        <a:spcBef>
          <a:spcPct val="0"/>
        </a:spcBef>
        <a:spcAft>
          <a:spcPct val="0"/>
        </a:spcAft>
        <a:defRPr sz="4400" b="1">
          <a:solidFill>
            <a:schemeClr val="tx1"/>
          </a:solidFill>
          <a:latin typeface="Calibri" pitchFamily="34" charset="0"/>
        </a:defRPr>
      </a:lvl5pPr>
      <a:lvl6pPr marL="457200" algn="ctr" rtl="0" eaLnBrk="1" fontAlgn="base" hangingPunct="1">
        <a:spcBef>
          <a:spcPct val="0"/>
        </a:spcBef>
        <a:spcAft>
          <a:spcPct val="0"/>
        </a:spcAft>
        <a:defRPr sz="4400" b="1">
          <a:solidFill>
            <a:schemeClr val="tx1"/>
          </a:solidFill>
          <a:latin typeface="Calibri" pitchFamily="34" charset="0"/>
        </a:defRPr>
      </a:lvl6pPr>
      <a:lvl7pPr marL="914400" algn="ctr" rtl="0" eaLnBrk="1" fontAlgn="base" hangingPunct="1">
        <a:spcBef>
          <a:spcPct val="0"/>
        </a:spcBef>
        <a:spcAft>
          <a:spcPct val="0"/>
        </a:spcAft>
        <a:defRPr sz="4400" b="1">
          <a:solidFill>
            <a:schemeClr val="tx1"/>
          </a:solidFill>
          <a:latin typeface="Calibri" pitchFamily="34" charset="0"/>
        </a:defRPr>
      </a:lvl7pPr>
      <a:lvl8pPr marL="1371600" algn="ctr" rtl="0" eaLnBrk="1" fontAlgn="base" hangingPunct="1">
        <a:spcBef>
          <a:spcPct val="0"/>
        </a:spcBef>
        <a:spcAft>
          <a:spcPct val="0"/>
        </a:spcAft>
        <a:defRPr sz="4400" b="1">
          <a:solidFill>
            <a:schemeClr val="tx1"/>
          </a:solidFill>
          <a:latin typeface="Calibri" pitchFamily="34" charset="0"/>
        </a:defRPr>
      </a:lvl8pPr>
      <a:lvl9pPr marL="1828800" algn="ctr" rtl="0" eaLnBrk="1" fontAlgn="base" hangingPunct="1">
        <a:spcBef>
          <a:spcPct val="0"/>
        </a:spcBef>
        <a:spcAft>
          <a:spcPct val="0"/>
        </a:spcAft>
        <a:defRPr sz="4400" b="1">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gadoe.org/tss_title_parent.aspx?PageReq=TSSTitleSE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jejohnson@doe.k12.ga.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en-US" dirty="0" smtClean="0"/>
              <a:t>Supplemental Educational Services (SES) Data Collection Process: Roles and Responsibilities of LEAs</a:t>
            </a:r>
            <a:endParaRPr lang="en-US" dirty="0"/>
          </a:p>
        </p:txBody>
      </p:sp>
      <p:sp>
        <p:nvSpPr>
          <p:cNvPr id="3" name="Subtitle 2"/>
          <p:cNvSpPr>
            <a:spLocks noGrp="1"/>
          </p:cNvSpPr>
          <p:nvPr>
            <p:ph type="subTitle" idx="1"/>
          </p:nvPr>
        </p:nvSpPr>
        <p:spPr/>
        <p:txBody>
          <a:bodyPr/>
          <a:lstStyle/>
          <a:p>
            <a:r>
              <a:rPr lang="en-US" sz="2400" dirty="0" err="1" smtClean="0"/>
              <a:t>GaDOE</a:t>
            </a:r>
            <a:r>
              <a:rPr lang="en-US" sz="2400" dirty="0" smtClean="0"/>
              <a:t> Data Collections Conference</a:t>
            </a:r>
          </a:p>
          <a:p>
            <a:r>
              <a:rPr lang="en-US" sz="2400" dirty="0" smtClean="0"/>
              <a:t>August 17, 2011</a:t>
            </a:r>
          </a:p>
          <a:p>
            <a:r>
              <a:rPr lang="en-US" sz="2400" dirty="0" smtClean="0"/>
              <a:t>Athens, GA</a:t>
            </a:r>
          </a:p>
          <a:p>
            <a:r>
              <a:rPr lang="en-US" sz="2000" dirty="0" smtClean="0"/>
              <a:t>Jessica Johnson-Operations Analyst</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Categories for SES Customer Service Survey Items</a:t>
            </a:r>
            <a:endParaRPr lang="en-US" dirty="0"/>
          </a:p>
        </p:txBody>
      </p:sp>
      <p:graphicFrame>
        <p:nvGraphicFramePr>
          <p:cNvPr id="6" name="Content Placeholder 5"/>
          <p:cNvGraphicFramePr>
            <a:graphicFrameLocks noGrp="1"/>
          </p:cNvGraphicFramePr>
          <p:nvPr>
            <p:ph idx="1"/>
          </p:nvPr>
        </p:nvGraphicFramePr>
        <p:xfrm>
          <a:off x="381000" y="1524000"/>
          <a:ext cx="7772400" cy="4267200"/>
        </p:xfrm>
        <a:graphic>
          <a:graphicData uri="http://schemas.openxmlformats.org/drawingml/2006/table">
            <a:tbl>
              <a:tblPr firstRow="1" bandRow="1">
                <a:tableStyleId>{5C22544A-7EE6-4342-B048-85BDC9FD1C3A}</a:tableStyleId>
              </a:tblPr>
              <a:tblGrid>
                <a:gridCol w="1943100"/>
                <a:gridCol w="1943100"/>
                <a:gridCol w="1943100"/>
                <a:gridCol w="1943100"/>
              </a:tblGrid>
              <a:tr h="396949">
                <a:tc>
                  <a:txBody>
                    <a:bodyPr/>
                    <a:lstStyle/>
                    <a:p>
                      <a:endParaRPr lang="en-US" dirty="0"/>
                    </a:p>
                  </a:txBody>
                  <a:tcPr/>
                </a:tc>
                <a:tc>
                  <a:txBody>
                    <a:bodyPr/>
                    <a:lstStyle/>
                    <a:p>
                      <a:r>
                        <a:rPr lang="en-US" dirty="0" smtClean="0"/>
                        <a:t>Directors</a:t>
                      </a:r>
                      <a:endParaRPr lang="en-US" dirty="0"/>
                    </a:p>
                  </a:txBody>
                  <a:tcPr/>
                </a:tc>
                <a:tc>
                  <a:txBody>
                    <a:bodyPr/>
                    <a:lstStyle/>
                    <a:p>
                      <a:r>
                        <a:rPr lang="en-US" dirty="0" smtClean="0"/>
                        <a:t>Parents</a:t>
                      </a:r>
                      <a:endParaRPr lang="en-US" dirty="0"/>
                    </a:p>
                  </a:txBody>
                  <a:tcPr/>
                </a:tc>
                <a:tc>
                  <a:txBody>
                    <a:bodyPr/>
                    <a:lstStyle/>
                    <a:p>
                      <a:r>
                        <a:rPr lang="en-US" dirty="0" smtClean="0"/>
                        <a:t>Students</a:t>
                      </a:r>
                      <a:endParaRPr lang="en-US" dirty="0"/>
                    </a:p>
                  </a:txBody>
                  <a:tcPr/>
                </a:tc>
              </a:tr>
              <a:tr h="1835888">
                <a:tc>
                  <a:txBody>
                    <a:bodyPr/>
                    <a:lstStyle/>
                    <a:p>
                      <a:r>
                        <a:rPr lang="en-US" dirty="0" smtClean="0"/>
                        <a:t>Communication &amp; Interaction</a:t>
                      </a:r>
                      <a:r>
                        <a:rPr lang="en-US" baseline="0" dirty="0" smtClean="0"/>
                        <a:t> with School System </a:t>
                      </a:r>
                    </a:p>
                    <a:p>
                      <a:r>
                        <a:rPr lang="en-US" baseline="0" dirty="0" smtClean="0"/>
                        <a:t>(5 Questions)</a:t>
                      </a:r>
                      <a:endParaRPr lang="en-US" dirty="0"/>
                    </a:p>
                  </a:txBody>
                  <a:tcPr/>
                </a:tc>
                <a:tc>
                  <a:txBody>
                    <a:bodyPr/>
                    <a:lstStyle/>
                    <a:p>
                      <a:r>
                        <a:rPr lang="en-US" sz="900" dirty="0" smtClean="0"/>
                        <a:t>1.The provider</a:t>
                      </a:r>
                      <a:r>
                        <a:rPr lang="en-US" sz="900" baseline="0" dirty="0" smtClean="0"/>
                        <a:t> responds to requests to participate in district fairs, town halls, and SES-related parent meetings.</a:t>
                      </a:r>
                    </a:p>
                    <a:p>
                      <a:r>
                        <a:rPr lang="en-US" sz="900" baseline="0" dirty="0" smtClean="0"/>
                        <a:t>6. The provider submits invoices only for services rendered.</a:t>
                      </a:r>
                    </a:p>
                    <a:p>
                      <a:r>
                        <a:rPr lang="en-US" sz="900" baseline="0" dirty="0" smtClean="0"/>
                        <a:t>7. The provider submits invoices for services rendered in a timely manner.</a:t>
                      </a:r>
                    </a:p>
                    <a:p>
                      <a:r>
                        <a:rPr lang="en-US" sz="900" baseline="0" dirty="0" smtClean="0"/>
                        <a:t>8. The provider is easy to contact.</a:t>
                      </a:r>
                    </a:p>
                    <a:p>
                      <a:r>
                        <a:rPr lang="en-US" sz="900" baseline="0" dirty="0" smtClean="0"/>
                        <a:t>9. The provider works collaboratively with the district to resolve any issues that arise.</a:t>
                      </a:r>
                      <a:endParaRPr lang="en-US" sz="900" dirty="0"/>
                    </a:p>
                  </a:txBody>
                  <a:tcPr/>
                </a:tc>
                <a:tc>
                  <a:txBody>
                    <a:bodyPr/>
                    <a:lstStyle/>
                    <a:p>
                      <a:endParaRPr lang="en-US" sz="900"/>
                    </a:p>
                  </a:txBody>
                  <a:tcPr/>
                </a:tc>
                <a:tc>
                  <a:txBody>
                    <a:bodyPr/>
                    <a:lstStyle/>
                    <a:p>
                      <a:endParaRPr lang="en-US" sz="900" dirty="0"/>
                    </a:p>
                  </a:txBody>
                  <a:tcPr/>
                </a:tc>
              </a:tr>
              <a:tr h="2034363">
                <a:tc>
                  <a:txBody>
                    <a:bodyPr/>
                    <a:lstStyle/>
                    <a:p>
                      <a:r>
                        <a:rPr lang="en-US" dirty="0" smtClean="0"/>
                        <a:t>Compliance/ Service Delivery </a:t>
                      </a:r>
                    </a:p>
                    <a:p>
                      <a:r>
                        <a:rPr lang="en-US" dirty="0" smtClean="0"/>
                        <a:t>(14</a:t>
                      </a:r>
                      <a:r>
                        <a:rPr lang="en-US" baseline="0" dirty="0" smtClean="0"/>
                        <a:t> Questions)</a:t>
                      </a:r>
                      <a:endParaRPr lang="en-US" dirty="0"/>
                    </a:p>
                  </a:txBody>
                  <a:tcPr/>
                </a:tc>
                <a:tc>
                  <a:txBody>
                    <a:bodyPr/>
                    <a:lstStyle/>
                    <a:p>
                      <a:r>
                        <a:rPr lang="en-US" sz="900" dirty="0" smtClean="0"/>
                        <a:t>2.</a:t>
                      </a:r>
                      <a:r>
                        <a:rPr lang="en-US" sz="900" baseline="0" dirty="0" smtClean="0"/>
                        <a:t> The provider begins serving students in a timely manner.</a:t>
                      </a:r>
                    </a:p>
                    <a:p>
                      <a:r>
                        <a:rPr lang="en-US" sz="900" baseline="0" dirty="0" smtClean="0"/>
                        <a:t>3. The provider develops goals for each student receiving services.</a:t>
                      </a:r>
                    </a:p>
                    <a:p>
                      <a:r>
                        <a:rPr lang="en-US" sz="900" baseline="0" dirty="0" smtClean="0"/>
                        <a:t>4. The provider furnishes a written description of how each student’s progress will be measured. </a:t>
                      </a:r>
                    </a:p>
                    <a:p>
                      <a:r>
                        <a:rPr lang="en-US" sz="900" baseline="0" dirty="0" smtClean="0"/>
                        <a:t>5. The provider submits monthly progress reports for each student.</a:t>
                      </a:r>
                      <a:endParaRPr lang="en-US" sz="900" dirty="0"/>
                    </a:p>
                  </a:txBody>
                  <a:tcPr/>
                </a:tc>
                <a:tc>
                  <a:txBody>
                    <a:bodyPr/>
                    <a:lstStyle/>
                    <a:p>
                      <a:r>
                        <a:rPr lang="en-US" sz="900" dirty="0" smtClean="0"/>
                        <a:t>6. Did</a:t>
                      </a:r>
                      <a:r>
                        <a:rPr lang="en-US" sz="900" baseline="0" dirty="0" smtClean="0"/>
                        <a:t> the tutor ask your opinion about your child’s learning needs before beginning the tutoring sessions?</a:t>
                      </a:r>
                    </a:p>
                    <a:p>
                      <a:r>
                        <a:rPr lang="en-US" sz="900" baseline="0" dirty="0" smtClean="0"/>
                        <a:t>7. Were you given a copy of your child’s learning plan?</a:t>
                      </a:r>
                    </a:p>
                    <a:p>
                      <a:r>
                        <a:rPr lang="en-US" sz="900" baseline="0" dirty="0" smtClean="0"/>
                        <a:t>8. Did the tutor give you a copy of a progress report for your child’s work at least once a month?</a:t>
                      </a:r>
                    </a:p>
                    <a:p>
                      <a:r>
                        <a:rPr lang="en-US" sz="900" baseline="0" dirty="0" smtClean="0"/>
                        <a:t>9. Did your tutor keep you informed about your child’s progress?</a:t>
                      </a:r>
                    </a:p>
                    <a:p>
                      <a:r>
                        <a:rPr lang="en-US" sz="900" baseline="0" dirty="0" smtClean="0"/>
                        <a:t>10. Were you able to ask the tutor questions about your child’s lessons and progress?</a:t>
                      </a:r>
                      <a:endParaRPr lang="en-US" sz="900" dirty="0"/>
                    </a:p>
                  </a:txBody>
                  <a:tcPr/>
                </a:tc>
                <a:tc>
                  <a:txBody>
                    <a:bodyPr/>
                    <a:lstStyle/>
                    <a:p>
                      <a:r>
                        <a:rPr lang="en-US" sz="900" dirty="0" smtClean="0"/>
                        <a:t>6.</a:t>
                      </a:r>
                      <a:r>
                        <a:rPr lang="en-US" sz="900" baseline="0" dirty="0" smtClean="0"/>
                        <a:t> Did your tutor give you a  test before beginning your after-school lessons?</a:t>
                      </a:r>
                    </a:p>
                    <a:p>
                      <a:r>
                        <a:rPr lang="en-US" sz="900" baseline="0" dirty="0" smtClean="0"/>
                        <a:t>7. Did your tutor share with you a plan for your after-school lessons?</a:t>
                      </a:r>
                    </a:p>
                    <a:p>
                      <a:r>
                        <a:rPr lang="en-US" sz="900" baseline="0" dirty="0" smtClean="0"/>
                        <a:t>8. Did your tutor give you a copy of a progress report on your work at least once a month?</a:t>
                      </a:r>
                    </a:p>
                    <a:p>
                      <a:r>
                        <a:rPr lang="en-US" sz="900" baseline="0" dirty="0" smtClean="0"/>
                        <a:t>9. Did your tutor keep you informed about your progress?</a:t>
                      </a:r>
                    </a:p>
                    <a:p>
                      <a:r>
                        <a:rPr lang="en-US" sz="900" baseline="0" dirty="0" smtClean="0"/>
                        <a:t>16. Did your parent or guardian ever meet with your tutor to discuss your progress?</a:t>
                      </a:r>
                      <a:endParaRPr lang="en-US" sz="9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Categories for SES Customer Service Survey Items</a:t>
            </a:r>
            <a:endParaRPr lang="en-US" dirty="0"/>
          </a:p>
        </p:txBody>
      </p:sp>
      <p:graphicFrame>
        <p:nvGraphicFramePr>
          <p:cNvPr id="6" name="Content Placeholder 5"/>
          <p:cNvGraphicFramePr>
            <a:graphicFrameLocks noGrp="1"/>
          </p:cNvGraphicFramePr>
          <p:nvPr>
            <p:ph idx="1"/>
          </p:nvPr>
        </p:nvGraphicFramePr>
        <p:xfrm>
          <a:off x="304800" y="1524000"/>
          <a:ext cx="7848600" cy="4328160"/>
        </p:xfrm>
        <a:graphic>
          <a:graphicData uri="http://schemas.openxmlformats.org/drawingml/2006/table">
            <a:tbl>
              <a:tblPr firstRow="1" bandRow="1">
                <a:tableStyleId>{5C22544A-7EE6-4342-B048-85BDC9FD1C3A}</a:tableStyleId>
              </a:tblPr>
              <a:tblGrid>
                <a:gridCol w="1962150"/>
                <a:gridCol w="1962150"/>
                <a:gridCol w="1962150"/>
                <a:gridCol w="1962150"/>
              </a:tblGrid>
              <a:tr h="354169">
                <a:tc>
                  <a:txBody>
                    <a:bodyPr/>
                    <a:lstStyle/>
                    <a:p>
                      <a:endParaRPr lang="en-US" dirty="0"/>
                    </a:p>
                  </a:txBody>
                  <a:tcPr/>
                </a:tc>
                <a:tc>
                  <a:txBody>
                    <a:bodyPr/>
                    <a:lstStyle/>
                    <a:p>
                      <a:r>
                        <a:rPr lang="en-US" dirty="0" smtClean="0"/>
                        <a:t>Directors</a:t>
                      </a:r>
                      <a:endParaRPr lang="en-US" dirty="0"/>
                    </a:p>
                  </a:txBody>
                  <a:tcPr/>
                </a:tc>
                <a:tc>
                  <a:txBody>
                    <a:bodyPr/>
                    <a:lstStyle/>
                    <a:p>
                      <a:r>
                        <a:rPr lang="en-US" dirty="0" smtClean="0"/>
                        <a:t>Parents</a:t>
                      </a:r>
                      <a:endParaRPr lang="en-US" dirty="0"/>
                    </a:p>
                  </a:txBody>
                  <a:tcPr/>
                </a:tc>
                <a:tc>
                  <a:txBody>
                    <a:bodyPr/>
                    <a:lstStyle/>
                    <a:p>
                      <a:r>
                        <a:rPr lang="en-US" dirty="0" smtClean="0"/>
                        <a:t>Students</a:t>
                      </a:r>
                      <a:endParaRPr lang="en-US" dirty="0"/>
                    </a:p>
                  </a:txBody>
                  <a:tcPr/>
                </a:tc>
              </a:tr>
              <a:tr h="3039951">
                <a:tc>
                  <a:txBody>
                    <a:bodyPr/>
                    <a:lstStyle/>
                    <a:p>
                      <a:r>
                        <a:rPr lang="en-US" dirty="0" smtClean="0"/>
                        <a:t>Satisfaction</a:t>
                      </a:r>
                    </a:p>
                    <a:p>
                      <a:r>
                        <a:rPr lang="en-US" dirty="0" smtClean="0"/>
                        <a:t>(17 Questions)</a:t>
                      </a:r>
                      <a:endParaRPr lang="en-US" dirty="0"/>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10. Overall, this provider offers quality instructional services to students.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11. Overall, it is easy for our LEA to work with this provider.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12. I would recommend that this provider continue offering SES to students in Georgia.</a:t>
                      </a:r>
                      <a:endParaRPr kumimoji="0" lang="en-US" sz="1000" b="0" i="0" u="none" strike="noStrike" cap="none" normalizeH="0" baseline="0" dirty="0" smtClean="0">
                        <a:ln>
                          <a:noFill/>
                        </a:ln>
                        <a:solidFill>
                          <a:srgbClr val="292929"/>
                        </a:solidFill>
                        <a:effectLst/>
                        <a:latin typeface="Garamond" pitchFamily="18" charset="0"/>
                      </a:endParaRPr>
                    </a:p>
                    <a:p>
                      <a:endParaRPr lang="en-US" dirty="0"/>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sng" strike="noStrike" cap="none" normalizeH="0" baseline="0" dirty="0" smtClean="0">
                          <a:ln>
                            <a:noFill/>
                          </a:ln>
                          <a:effectLst/>
                        </a:rPr>
                        <a:t>8a. If you got reports at least once a month</a:t>
                      </a:r>
                      <a:r>
                        <a:rPr kumimoji="0" lang="en-US" sz="1000" u="none" strike="noStrike" cap="none" normalizeH="0" baseline="0" dirty="0" smtClean="0">
                          <a:ln>
                            <a:noFill/>
                          </a:ln>
                          <a:effectLst/>
                        </a:rPr>
                        <a:t>, were the reports easy to understand?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10a. </a:t>
                      </a:r>
                      <a:r>
                        <a:rPr kumimoji="0" lang="en-US" sz="1000" u="sng" strike="noStrike" cap="none" normalizeH="0" baseline="0" dirty="0" smtClean="0">
                          <a:ln>
                            <a:noFill/>
                          </a:ln>
                          <a:effectLst/>
                        </a:rPr>
                        <a:t>If you asked questions</a:t>
                      </a:r>
                      <a:r>
                        <a:rPr kumimoji="0" lang="en-US" sz="1000" u="none" strike="noStrike" cap="none" normalizeH="0" baseline="0" dirty="0" smtClean="0">
                          <a:ln>
                            <a:noFill/>
                          </a:ln>
                          <a:effectLst/>
                        </a:rPr>
                        <a:t>, did the tutor answer these questions to your satisfaction?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11. Were the sessions the right length of time for your child?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10. Would you sign up your child to receive tutoring from this tutor again?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12. Overall, were you satisfied with the tutoring your child received?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14. If your child missed a tutoring session, was it easy to reschedule?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15. Would you recommend this program to other parents?</a:t>
                      </a:r>
                      <a:endParaRPr kumimoji="0" lang="en-US" sz="1000" b="0" i="0" u="none" strike="noStrike" cap="none" normalizeH="0" baseline="0" dirty="0" smtClean="0">
                        <a:ln>
                          <a:noFill/>
                        </a:ln>
                        <a:solidFill>
                          <a:srgbClr val="292929"/>
                        </a:solidFill>
                        <a:effectLst/>
                        <a:latin typeface="Garamond" pitchFamily="18" charset="0"/>
                      </a:endParaRPr>
                    </a:p>
                    <a:p>
                      <a:endParaRPr lang="en-US" sz="1000" dirty="0"/>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11. Were you able to ask your tutor questions about your lessons and progress?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11a. </a:t>
                      </a:r>
                      <a:r>
                        <a:rPr kumimoji="0" lang="en-US" sz="1000" u="sng" strike="noStrike" cap="none" normalizeH="0" baseline="0" dirty="0" smtClean="0">
                          <a:ln>
                            <a:noFill/>
                          </a:ln>
                          <a:effectLst/>
                        </a:rPr>
                        <a:t>If you asked questions</a:t>
                      </a:r>
                      <a:r>
                        <a:rPr kumimoji="0" lang="en-US" sz="1000" u="none" strike="noStrike" cap="none" normalizeH="0" baseline="0" dirty="0" smtClean="0">
                          <a:ln>
                            <a:noFill/>
                          </a:ln>
                          <a:effectLst/>
                        </a:rPr>
                        <a:t>, did the tutor answer the questions to your satisfaction?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12. Were the sessions the right length of time for you?</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13. Would you sign up to receive tutoring from this tutor again?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14. Overall, were you satisfied with the tutoring you received?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15. If you could, would you like to receive more help from this tutor?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17. Would you recommend this program to another student?</a:t>
                      </a:r>
                      <a:endParaRPr kumimoji="0" lang="en-US" sz="1000" b="0" i="0" u="none" strike="noStrike" cap="none" normalizeH="0" baseline="0" dirty="0" smtClean="0">
                        <a:ln>
                          <a:noFill/>
                        </a:ln>
                        <a:solidFill>
                          <a:srgbClr val="292929"/>
                        </a:solidFill>
                        <a:effectLst/>
                        <a:latin typeface="Garamond" pitchFamily="18" charset="0"/>
                      </a:endParaRPr>
                    </a:p>
                    <a:p>
                      <a:endParaRPr lang="en-US" dirty="0"/>
                    </a:p>
                  </a:txBody>
                  <a:tcPr/>
                </a:tc>
              </a:tr>
              <a:tr h="796880">
                <a:tc>
                  <a:txBody>
                    <a:bodyPr/>
                    <a:lstStyle/>
                    <a:p>
                      <a:r>
                        <a:rPr lang="en-US" dirty="0" smtClean="0"/>
                        <a:t>Impact</a:t>
                      </a:r>
                    </a:p>
                    <a:p>
                      <a:r>
                        <a:rPr lang="en-US" dirty="0" smtClean="0"/>
                        <a:t>(2 Questions)</a:t>
                      </a:r>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cap="none" normalizeH="0" baseline="0" dirty="0" smtClean="0">
                          <a:ln>
                            <a:noFill/>
                          </a:ln>
                          <a:effectLst/>
                        </a:rPr>
                        <a:t>13. Did your child do better academically in school after working with this tutor?</a:t>
                      </a:r>
                      <a:endParaRPr kumimoji="0" lang="en-US" sz="1000" b="0" i="0" u="none" strike="noStrike" cap="none" normalizeH="0" baseline="0" dirty="0" smtClean="0">
                        <a:ln>
                          <a:noFill/>
                        </a:ln>
                        <a:solidFill>
                          <a:srgbClr val="292929"/>
                        </a:solidFill>
                        <a:effectLst/>
                        <a:latin typeface="Garamond" pitchFamily="18" charset="0"/>
                      </a:endParaRP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cap="none" normalizeH="0" baseline="0" dirty="0" smtClean="0">
                          <a:ln>
                            <a:noFill/>
                          </a:ln>
                          <a:effectLst/>
                        </a:rPr>
                        <a:t>10. Did your grades in school improve after you started after-school tutoring?</a:t>
                      </a:r>
                      <a:endParaRPr kumimoji="0" lang="en-US" sz="1000" b="0" i="0" u="none" strike="noStrike" cap="none" normalizeH="0" baseline="0" dirty="0" smtClean="0">
                        <a:ln>
                          <a:noFill/>
                        </a:ln>
                        <a:solidFill>
                          <a:srgbClr val="292929"/>
                        </a:solidFill>
                        <a:effectLst/>
                        <a:latin typeface="Garamond" pitchFamily="18" charset="0"/>
                      </a:endParaRPr>
                    </a:p>
                    <a:p>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Categories for SES Customer Service Survey Items</a:t>
            </a:r>
            <a:endParaRPr lang="en-US" dirty="0"/>
          </a:p>
        </p:txBody>
      </p:sp>
      <p:graphicFrame>
        <p:nvGraphicFramePr>
          <p:cNvPr id="6" name="Content Placeholder 5"/>
          <p:cNvGraphicFramePr>
            <a:graphicFrameLocks noGrp="1"/>
          </p:cNvGraphicFramePr>
          <p:nvPr>
            <p:ph idx="1"/>
          </p:nvPr>
        </p:nvGraphicFramePr>
        <p:xfrm>
          <a:off x="609600" y="1905000"/>
          <a:ext cx="7630287" cy="3449320"/>
        </p:xfrm>
        <a:graphic>
          <a:graphicData uri="http://schemas.openxmlformats.org/drawingml/2006/table">
            <a:tbl>
              <a:tblPr firstRow="1" bandRow="1">
                <a:tableStyleId>{5C22544A-7EE6-4342-B048-85BDC9FD1C3A}</a:tableStyleId>
              </a:tblPr>
              <a:tblGrid>
                <a:gridCol w="2057400"/>
                <a:gridCol w="3276600"/>
                <a:gridCol w="1143000"/>
                <a:gridCol w="1153287"/>
              </a:tblGrid>
              <a:tr h="370840">
                <a:tc>
                  <a:txBody>
                    <a:bodyPr/>
                    <a:lstStyle/>
                    <a:p>
                      <a:endParaRPr lang="en-US" dirty="0"/>
                    </a:p>
                  </a:txBody>
                  <a:tcPr/>
                </a:tc>
                <a:tc>
                  <a:txBody>
                    <a:bodyPr/>
                    <a:lstStyle/>
                    <a:p>
                      <a:r>
                        <a:rPr lang="en-US" dirty="0" smtClean="0"/>
                        <a:t>Directors</a:t>
                      </a:r>
                      <a:endParaRPr lang="en-US" dirty="0"/>
                    </a:p>
                  </a:txBody>
                  <a:tcPr/>
                </a:tc>
                <a:tc>
                  <a:txBody>
                    <a:bodyPr/>
                    <a:lstStyle/>
                    <a:p>
                      <a:r>
                        <a:rPr lang="en-US" dirty="0" smtClean="0"/>
                        <a:t>Parents </a:t>
                      </a:r>
                      <a:endParaRPr lang="en-US" dirty="0"/>
                    </a:p>
                  </a:txBody>
                  <a:tcPr/>
                </a:tc>
                <a:tc>
                  <a:txBody>
                    <a:bodyPr/>
                    <a:lstStyle/>
                    <a:p>
                      <a:r>
                        <a:rPr lang="en-US" dirty="0" smtClean="0"/>
                        <a:t>Students</a:t>
                      </a:r>
                      <a:endParaRPr lang="en-US" dirty="0"/>
                    </a:p>
                  </a:txBody>
                  <a:tcPr/>
                </a:tc>
              </a:tr>
              <a:tr h="370840">
                <a:tc>
                  <a:txBody>
                    <a:bodyPr/>
                    <a:lstStyle/>
                    <a:p>
                      <a:r>
                        <a:rPr lang="en-US" dirty="0" smtClean="0"/>
                        <a:t>Monitoring</a:t>
                      </a:r>
                    </a:p>
                    <a:p>
                      <a:r>
                        <a:rPr lang="en-US" dirty="0" smtClean="0"/>
                        <a:t>(9 Questions)</a:t>
                      </a:r>
                      <a:endParaRPr lang="en-US" dirty="0"/>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a. The provider’s instruction reinforces the LEA’s instructional program.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b. The provider's instructional program is aligned with the Georgia Performance Standards.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 The provider develops a learning plan for each student.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d. The provider's instruction is individualized for each student.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e. The provider gives positive reinforcement to each student.       </a:t>
                      </a:r>
                      <a:r>
                        <a:rPr kumimoji="0" lang="en-US" sz="1800" u="none" strike="noStrike" cap="none" normalizeH="0" baseline="0" dirty="0" smtClean="0">
                          <a:ln>
                            <a:noFill/>
                          </a:ln>
                          <a:effectLst/>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f. The provider gives ongoing feedback to each student.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g. Provider’s instructional materials are appropriate for student skill levels.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h. The provider's instructional program is appropriate for students with limited English proficiency, if applicable.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err="1" smtClean="0">
                          <a:ln>
                            <a:noFill/>
                          </a:ln>
                          <a:effectLst/>
                        </a:rPr>
                        <a:t>i</a:t>
                      </a:r>
                      <a:r>
                        <a:rPr kumimoji="0" lang="en-US" sz="1000" u="none" strike="noStrike" cap="none" normalizeH="0" baseline="0" dirty="0" smtClean="0">
                          <a:ln>
                            <a:noFill/>
                          </a:ln>
                          <a:effectLst/>
                        </a:rPr>
                        <a:t>. The provider offers appropriate SES instruction for students with disabilities (students with an IEP or 504 plan), if applicable.    </a:t>
                      </a:r>
                    </a:p>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and Student Surveys</a:t>
            </a:r>
            <a:endParaRPr lang="en-US" dirty="0"/>
          </a:p>
        </p:txBody>
      </p:sp>
      <p:sp>
        <p:nvSpPr>
          <p:cNvPr id="3" name="Content Placeholder 2"/>
          <p:cNvSpPr>
            <a:spLocks noGrp="1"/>
          </p:cNvSpPr>
          <p:nvPr>
            <p:ph idx="1"/>
          </p:nvPr>
        </p:nvSpPr>
        <p:spPr>
          <a:xfrm>
            <a:off x="457200" y="1295400"/>
            <a:ext cx="8229600" cy="4525963"/>
          </a:xfrm>
        </p:spPr>
        <p:txBody>
          <a:bodyPr/>
          <a:lstStyle/>
          <a:p>
            <a:r>
              <a:rPr lang="en-US" sz="2800" dirty="0" smtClean="0"/>
              <a:t>Paper surveys</a:t>
            </a:r>
          </a:p>
          <a:p>
            <a:r>
              <a:rPr lang="en-US" sz="2800" dirty="0" smtClean="0"/>
              <a:t>Distributed by District Title I Directors</a:t>
            </a:r>
          </a:p>
          <a:p>
            <a:r>
              <a:rPr lang="en-US" sz="2800" dirty="0" smtClean="0"/>
              <a:t>All parents of students for which providers billed hours of service</a:t>
            </a:r>
          </a:p>
          <a:p>
            <a:r>
              <a:rPr lang="en-US" sz="2800" dirty="0" smtClean="0"/>
              <a:t>Middle and High School students for which providers billed hours of service</a:t>
            </a:r>
          </a:p>
          <a:p>
            <a:r>
              <a:rPr lang="en-US" sz="2800" dirty="0" smtClean="0"/>
              <a:t>English and Spanish versions</a:t>
            </a:r>
          </a:p>
          <a:p>
            <a:r>
              <a:rPr lang="en-US" sz="2800" dirty="0" smtClean="0"/>
              <a:t>Two week window in April</a:t>
            </a:r>
          </a:p>
          <a:p>
            <a:r>
              <a:rPr lang="en-US" sz="2800" dirty="0" smtClean="0"/>
              <a:t>Returned to UGA Program Evaluation Group</a:t>
            </a:r>
          </a:p>
          <a:p>
            <a:endParaRPr lang="en-US" sz="2800" dirty="0" smtClean="0"/>
          </a:p>
          <a:p>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and Student Surveys</a:t>
            </a:r>
            <a:endParaRPr lang="en-US" dirty="0"/>
          </a:p>
        </p:txBody>
      </p:sp>
      <p:sp>
        <p:nvSpPr>
          <p:cNvPr id="5" name="Content Placeholder 4"/>
          <p:cNvSpPr>
            <a:spLocks noGrp="1"/>
          </p:cNvSpPr>
          <p:nvPr>
            <p:ph idx="1"/>
          </p:nvPr>
        </p:nvSpPr>
        <p:spPr>
          <a:xfrm>
            <a:off x="457200" y="1447800"/>
            <a:ext cx="8229600" cy="4525963"/>
          </a:xfrm>
        </p:spPr>
        <p:txBody>
          <a:bodyPr/>
          <a:lstStyle/>
          <a:p>
            <a:r>
              <a:rPr lang="en-US" dirty="0" smtClean="0"/>
              <a:t>Parents of SES Students</a:t>
            </a:r>
          </a:p>
          <a:p>
            <a:pPr lvl="1"/>
            <a:r>
              <a:rPr lang="en-US" dirty="0" smtClean="0"/>
              <a:t>2,187 surveys (16.6% return rate)</a:t>
            </a:r>
          </a:p>
          <a:p>
            <a:pPr lvl="1"/>
            <a:r>
              <a:rPr lang="en-US" dirty="0" smtClean="0"/>
              <a:t>Responded to questions about 80 SES providers across 55 school systems</a:t>
            </a:r>
          </a:p>
          <a:p>
            <a:pPr lvl="1"/>
            <a:r>
              <a:rPr lang="en-US" dirty="0" smtClean="0"/>
              <a:t>133 parents (6.1% returned a survey in Spanish)</a:t>
            </a:r>
          </a:p>
          <a:p>
            <a:r>
              <a:rPr lang="en-US" dirty="0" smtClean="0"/>
              <a:t>Middle and High School SES Students</a:t>
            </a:r>
          </a:p>
          <a:p>
            <a:pPr lvl="1"/>
            <a:r>
              <a:rPr lang="en-US" dirty="0" smtClean="0"/>
              <a:t>3,305 surveys (29.2% return rate)</a:t>
            </a:r>
          </a:p>
          <a:p>
            <a:pPr lvl="1"/>
            <a:r>
              <a:rPr lang="en-US" dirty="0" smtClean="0"/>
              <a:t>Responded to questions about 77 different SES providers across 51 school systems.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and Student Surveys	</a:t>
            </a:r>
            <a:endParaRPr lang="en-US" dirty="0"/>
          </a:p>
        </p:txBody>
      </p:sp>
      <p:sp>
        <p:nvSpPr>
          <p:cNvPr id="3" name="Content Placeholder 2"/>
          <p:cNvSpPr>
            <a:spLocks noGrp="1"/>
          </p:cNvSpPr>
          <p:nvPr>
            <p:ph idx="1"/>
          </p:nvPr>
        </p:nvSpPr>
        <p:spPr>
          <a:xfrm>
            <a:off x="457200" y="1447800"/>
            <a:ext cx="8229600" cy="4525963"/>
          </a:xfrm>
        </p:spPr>
        <p:txBody>
          <a:bodyPr/>
          <a:lstStyle/>
          <a:p>
            <a:pPr algn="ctr">
              <a:buNone/>
            </a:pPr>
            <a:r>
              <a:rPr lang="en-US" dirty="0" smtClean="0"/>
              <a:t>Effective LEA practices:</a:t>
            </a:r>
          </a:p>
          <a:p>
            <a:r>
              <a:rPr lang="en-US" sz="2800" dirty="0" smtClean="0"/>
              <a:t>Maintain list of students receiving SES throughout the school year</a:t>
            </a:r>
          </a:p>
          <a:p>
            <a:r>
              <a:rPr lang="en-US" sz="2800" dirty="0" smtClean="0"/>
              <a:t>Develop clearly defined system for distribution and collection that works for your district</a:t>
            </a:r>
          </a:p>
          <a:p>
            <a:r>
              <a:rPr lang="en-US" sz="2800" dirty="0" smtClean="0"/>
              <a:t>Recruit one person to serve as SES contact for each SES school for collection purposes </a:t>
            </a:r>
          </a:p>
          <a:p>
            <a:r>
              <a:rPr lang="en-US" sz="2800" dirty="0" smtClean="0"/>
              <a:t>Include name of provider on parent/student surveys </a:t>
            </a:r>
            <a:r>
              <a:rPr lang="en-US" sz="2800" i="1" dirty="0" smtClean="0"/>
              <a:t>before </a:t>
            </a:r>
            <a:r>
              <a:rPr lang="en-US" sz="2800" dirty="0" smtClean="0"/>
              <a:t>distribution</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Surveys</a:t>
            </a:r>
            <a:endParaRPr lang="en-US" dirty="0"/>
          </a:p>
        </p:txBody>
      </p:sp>
      <p:sp>
        <p:nvSpPr>
          <p:cNvPr id="3" name="Content Placeholder 2"/>
          <p:cNvSpPr>
            <a:spLocks noGrp="1"/>
          </p:cNvSpPr>
          <p:nvPr>
            <p:ph idx="1"/>
          </p:nvPr>
        </p:nvSpPr>
        <p:spPr/>
        <p:txBody>
          <a:bodyPr/>
          <a:lstStyle/>
          <a:p>
            <a:r>
              <a:rPr lang="en-US" dirty="0" smtClean="0"/>
              <a:t>Providers surveyed about overall experience with LEAs</a:t>
            </a:r>
          </a:p>
          <a:p>
            <a:r>
              <a:rPr lang="en-US" dirty="0" smtClean="0"/>
              <a:t>SES Providers</a:t>
            </a:r>
          </a:p>
          <a:p>
            <a:pPr lvl="1"/>
            <a:r>
              <a:rPr lang="en-US" dirty="0" smtClean="0"/>
              <a:t>342 surveys from 57 of 92 providers (62% of SES providers)</a:t>
            </a:r>
          </a:p>
          <a:p>
            <a:pPr lvl="1"/>
            <a:r>
              <a:rPr lang="en-US" dirty="0" smtClean="0"/>
              <a:t>74 school systems represented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Findings from Provider SES Surveys</a:t>
            </a:r>
            <a:endParaRPr lang="en-US" dirty="0"/>
          </a:p>
        </p:txBody>
      </p:sp>
      <p:sp>
        <p:nvSpPr>
          <p:cNvPr id="5" name="Content Placeholder 4"/>
          <p:cNvSpPr>
            <a:spLocks noGrp="1"/>
          </p:cNvSpPr>
          <p:nvPr>
            <p:ph idx="1"/>
          </p:nvPr>
        </p:nvSpPr>
        <p:spPr/>
        <p:txBody>
          <a:bodyPr/>
          <a:lstStyle/>
          <a:p>
            <a:r>
              <a:rPr lang="en-US" dirty="0" smtClean="0"/>
              <a:t>According to Providers, Systems do a good job:</a:t>
            </a:r>
          </a:p>
          <a:p>
            <a:pPr lvl="1"/>
            <a:r>
              <a:rPr lang="en-US" dirty="0" smtClean="0"/>
              <a:t>Clearly outlining contract obligations</a:t>
            </a:r>
          </a:p>
          <a:p>
            <a:pPr lvl="1"/>
            <a:r>
              <a:rPr lang="en-US" dirty="0" smtClean="0"/>
              <a:t>Entering into contracts with providers in a timely manner</a:t>
            </a:r>
          </a:p>
          <a:p>
            <a:pPr lvl="1"/>
            <a:r>
              <a:rPr lang="en-US" dirty="0" smtClean="0"/>
              <a:t>Treating providers fairly</a:t>
            </a:r>
          </a:p>
          <a:p>
            <a:pPr lvl="1"/>
            <a:r>
              <a:rPr lang="en-US" dirty="0" smtClean="0"/>
              <a:t>Having clear policies about the use of facilities</a:t>
            </a:r>
          </a:p>
          <a:p>
            <a:pPr lvl="2"/>
            <a:r>
              <a:rPr lang="en-US" dirty="0" smtClean="0"/>
              <a:t>57.6% of providers say they are allowed to use school facilities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Surveys</a:t>
            </a:r>
            <a:endParaRPr lang="en-US" dirty="0"/>
          </a:p>
        </p:txBody>
      </p:sp>
      <p:sp>
        <p:nvSpPr>
          <p:cNvPr id="3" name="Content Placeholder 2"/>
          <p:cNvSpPr>
            <a:spLocks noGrp="1"/>
          </p:cNvSpPr>
          <p:nvPr>
            <p:ph idx="1"/>
          </p:nvPr>
        </p:nvSpPr>
        <p:spPr>
          <a:xfrm>
            <a:off x="457200" y="1447800"/>
            <a:ext cx="8229600" cy="4525963"/>
          </a:xfrm>
        </p:spPr>
        <p:txBody>
          <a:bodyPr/>
          <a:lstStyle/>
          <a:p>
            <a:r>
              <a:rPr lang="en-US" dirty="0" smtClean="0"/>
              <a:t>Districts serving SES in one or more schools complete the following:</a:t>
            </a:r>
          </a:p>
          <a:p>
            <a:pPr lvl="1"/>
            <a:r>
              <a:rPr lang="en-US" dirty="0" smtClean="0"/>
              <a:t>Provider Satisfaction Surveys</a:t>
            </a:r>
          </a:p>
          <a:p>
            <a:pPr lvl="2"/>
            <a:r>
              <a:rPr lang="en-US" dirty="0" smtClean="0"/>
              <a:t>Questionnaire about overall experience with each provider</a:t>
            </a:r>
          </a:p>
          <a:p>
            <a:pPr lvl="1"/>
            <a:r>
              <a:rPr lang="en-US" dirty="0" smtClean="0"/>
              <a:t>System survey</a:t>
            </a:r>
          </a:p>
          <a:p>
            <a:pPr lvl="2"/>
            <a:r>
              <a:rPr lang="en-US" dirty="0" smtClean="0"/>
              <a:t>Report district level data about SES and Choice</a:t>
            </a:r>
          </a:p>
          <a:p>
            <a:pPr lvl="1"/>
            <a:r>
              <a:rPr lang="en-US" dirty="0" smtClean="0"/>
              <a:t>SES Student Data Collection</a:t>
            </a:r>
          </a:p>
          <a:p>
            <a:pPr lvl="2"/>
            <a:r>
              <a:rPr lang="en-US" dirty="0" smtClean="0"/>
              <a:t>Collect individual student level data for students receiving SES</a:t>
            </a:r>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Survey Response Rate</a:t>
            </a:r>
            <a:endParaRPr lang="en-US" dirty="0"/>
          </a:p>
        </p:txBody>
      </p:sp>
      <p:sp>
        <p:nvSpPr>
          <p:cNvPr id="3" name="Content Placeholder 2"/>
          <p:cNvSpPr>
            <a:spLocks noGrp="1"/>
          </p:cNvSpPr>
          <p:nvPr>
            <p:ph idx="1"/>
          </p:nvPr>
        </p:nvSpPr>
        <p:spPr/>
        <p:txBody>
          <a:bodyPr/>
          <a:lstStyle/>
          <a:p>
            <a:r>
              <a:rPr lang="en-US" dirty="0" smtClean="0"/>
              <a:t>Title I Directors</a:t>
            </a:r>
          </a:p>
          <a:p>
            <a:pPr lvl="1"/>
            <a:r>
              <a:rPr lang="en-US" dirty="0" smtClean="0"/>
              <a:t>465 surveys from 61 school systems</a:t>
            </a:r>
          </a:p>
          <a:p>
            <a:pPr lvl="1"/>
            <a:r>
              <a:rPr lang="en-US" dirty="0" smtClean="0"/>
              <a:t>95% of systems with schools that used SES providers</a:t>
            </a:r>
          </a:p>
          <a:p>
            <a:pPr lvl="1"/>
            <a:r>
              <a:rPr lang="en-US" dirty="0" smtClean="0"/>
              <a:t>90 different SES providers represented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SES Evaluation Overview</a:t>
            </a:r>
          </a:p>
          <a:p>
            <a:r>
              <a:rPr lang="en-US" dirty="0" smtClean="0"/>
              <a:t>SES Data Categories</a:t>
            </a:r>
          </a:p>
          <a:p>
            <a:r>
              <a:rPr lang="en-US" dirty="0" smtClean="0"/>
              <a:t>Parent and Student Surveys</a:t>
            </a:r>
          </a:p>
          <a:p>
            <a:r>
              <a:rPr lang="en-US" dirty="0" smtClean="0"/>
              <a:t>Provider Surveys</a:t>
            </a:r>
          </a:p>
          <a:p>
            <a:r>
              <a:rPr lang="en-US" dirty="0" smtClean="0"/>
              <a:t>District Surveys</a:t>
            </a:r>
          </a:p>
          <a:p>
            <a:r>
              <a:rPr lang="en-US" dirty="0" smtClean="0"/>
              <a:t>SES Student Data Collection</a:t>
            </a:r>
          </a:p>
          <a:p>
            <a:r>
              <a:rPr lang="en-US" dirty="0" smtClean="0"/>
              <a:t>Data Collection Reports </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Satisfaction Surveys</a:t>
            </a:r>
            <a:endParaRPr lang="en-US" dirty="0"/>
          </a:p>
        </p:txBody>
      </p:sp>
      <p:sp>
        <p:nvSpPr>
          <p:cNvPr id="3" name="Content Placeholder 2"/>
          <p:cNvSpPr>
            <a:spLocks noGrp="1"/>
          </p:cNvSpPr>
          <p:nvPr>
            <p:ph idx="1"/>
          </p:nvPr>
        </p:nvSpPr>
        <p:spPr/>
        <p:txBody>
          <a:bodyPr/>
          <a:lstStyle/>
          <a:p>
            <a:pPr>
              <a:defRPr/>
            </a:pPr>
            <a:r>
              <a:rPr lang="en-US" sz="2400" b="1" dirty="0" smtClean="0"/>
              <a:t>What information is requested?</a:t>
            </a:r>
          </a:p>
          <a:p>
            <a:pPr lvl="1">
              <a:defRPr/>
            </a:pPr>
            <a:r>
              <a:rPr lang="en-US" sz="2400" dirty="0" smtClean="0"/>
              <a:t>Complete a survey for each contracted provider in the system.</a:t>
            </a:r>
          </a:p>
          <a:p>
            <a:pPr>
              <a:spcBef>
                <a:spcPts val="1200"/>
              </a:spcBef>
              <a:defRPr/>
            </a:pPr>
            <a:r>
              <a:rPr lang="en-US" sz="2400" b="1" dirty="0" smtClean="0"/>
              <a:t>Why is this information requested?</a:t>
            </a:r>
          </a:p>
          <a:p>
            <a:pPr lvl="1">
              <a:defRPr/>
            </a:pPr>
            <a:r>
              <a:rPr lang="en-US" sz="2400" dirty="0" smtClean="0"/>
              <a:t>Provides </a:t>
            </a:r>
            <a:r>
              <a:rPr lang="en-US" sz="2400" dirty="0" err="1" smtClean="0"/>
              <a:t>GaDOE</a:t>
            </a:r>
            <a:r>
              <a:rPr lang="en-US" sz="2400" dirty="0" smtClean="0"/>
              <a:t> with information on the district perspective of SES provider compliance and interaction with the district, service delivery, and satisfaction with the SES provider. Results in program modifications and/or follow-up with individual providers.</a:t>
            </a:r>
          </a:p>
          <a:p>
            <a:pPr lvl="1">
              <a:defRPr/>
            </a:pPr>
            <a:r>
              <a:rPr lang="en-US" sz="2400" dirty="0" smtClean="0"/>
              <a:t>Data is used in the SES provider report cards.</a:t>
            </a:r>
          </a:p>
          <a:p>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Satisfaction Surveys</a:t>
            </a:r>
            <a:endParaRPr lang="en-US" dirty="0"/>
          </a:p>
        </p:txBody>
      </p:sp>
      <p:sp>
        <p:nvSpPr>
          <p:cNvPr id="3" name="Content Placeholder 2"/>
          <p:cNvSpPr>
            <a:spLocks noGrp="1"/>
          </p:cNvSpPr>
          <p:nvPr>
            <p:ph idx="1"/>
          </p:nvPr>
        </p:nvSpPr>
        <p:spPr/>
        <p:txBody>
          <a:bodyPr/>
          <a:lstStyle/>
          <a:p>
            <a:pPr>
              <a:buNone/>
              <a:defRPr/>
            </a:pPr>
            <a:r>
              <a:rPr lang="en-US" b="1" dirty="0" smtClean="0"/>
              <a:t>How are surveys disseminated &amp; collected?</a:t>
            </a:r>
          </a:p>
          <a:p>
            <a:pPr>
              <a:defRPr/>
            </a:pPr>
            <a:r>
              <a:rPr lang="en-US" dirty="0" smtClean="0"/>
              <a:t>UGA Program Evaluation Group provides Title I Directors with a </a:t>
            </a:r>
            <a:r>
              <a:rPr lang="en-US" dirty="0" smtClean="0"/>
              <a:t>website </a:t>
            </a:r>
            <a:r>
              <a:rPr lang="en-US" dirty="0" smtClean="0"/>
              <a:t>link to access surveys.</a:t>
            </a:r>
          </a:p>
          <a:p>
            <a:pPr>
              <a:defRPr/>
            </a:pPr>
            <a:r>
              <a:rPr lang="en-US" dirty="0" smtClean="0"/>
              <a:t>Title I Directors complete a survey for each </a:t>
            </a:r>
            <a:r>
              <a:rPr lang="en-US" dirty="0" smtClean="0"/>
              <a:t>applicable </a:t>
            </a:r>
            <a:r>
              <a:rPr lang="en-US" dirty="0" smtClean="0"/>
              <a:t>provider on the </a:t>
            </a:r>
            <a:r>
              <a:rPr lang="en-US" dirty="0" smtClean="0"/>
              <a:t>website</a:t>
            </a:r>
            <a:r>
              <a:rPr lang="en-US" dirty="0" smtClean="0"/>
              <a:t>.</a:t>
            </a:r>
          </a:p>
          <a:p>
            <a:pPr>
              <a:defRPr/>
            </a:pPr>
            <a:r>
              <a:rPr lang="en-US" dirty="0" smtClean="0"/>
              <a:t>Title I Directors submit each completed survey directly to UGA.</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Survey</a:t>
            </a:r>
            <a:endParaRPr lang="en-US" dirty="0"/>
          </a:p>
        </p:txBody>
      </p:sp>
      <p:sp>
        <p:nvSpPr>
          <p:cNvPr id="3" name="Content Placeholder 2"/>
          <p:cNvSpPr>
            <a:spLocks noGrp="1"/>
          </p:cNvSpPr>
          <p:nvPr>
            <p:ph idx="1"/>
          </p:nvPr>
        </p:nvSpPr>
        <p:spPr/>
        <p:txBody>
          <a:bodyPr/>
          <a:lstStyle/>
          <a:p>
            <a:pPr>
              <a:buNone/>
              <a:defRPr/>
            </a:pPr>
            <a:r>
              <a:rPr lang="en-US" b="1" dirty="0" smtClean="0"/>
              <a:t>What information is requested?</a:t>
            </a:r>
          </a:p>
          <a:p>
            <a:pPr>
              <a:defRPr/>
            </a:pPr>
            <a:r>
              <a:rPr lang="en-US" dirty="0" smtClean="0"/>
              <a:t>Provide aggregate information on district and school level eligibility and participation.  </a:t>
            </a:r>
          </a:p>
          <a:p>
            <a:pPr>
              <a:spcBef>
                <a:spcPts val="1200"/>
              </a:spcBef>
              <a:buNone/>
              <a:defRPr/>
            </a:pPr>
            <a:r>
              <a:rPr lang="en-US" b="1" dirty="0" smtClean="0"/>
              <a:t>Why is this information requested?</a:t>
            </a:r>
          </a:p>
          <a:p>
            <a:pPr>
              <a:defRPr/>
            </a:pPr>
            <a:r>
              <a:rPr lang="en-US" dirty="0" smtClean="0"/>
              <a:t>Provides </a:t>
            </a:r>
            <a:r>
              <a:rPr lang="en-US" dirty="0" err="1" smtClean="0"/>
              <a:t>GaDOE</a:t>
            </a:r>
            <a:r>
              <a:rPr lang="en-US" dirty="0" smtClean="0"/>
              <a:t> with information to track trends as well as information to provide on US Department of Education reports.</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Survey</a:t>
            </a:r>
            <a:endParaRPr lang="en-US" dirty="0"/>
          </a:p>
        </p:txBody>
      </p:sp>
      <p:sp>
        <p:nvSpPr>
          <p:cNvPr id="3" name="Content Placeholder 2"/>
          <p:cNvSpPr>
            <a:spLocks noGrp="1"/>
          </p:cNvSpPr>
          <p:nvPr>
            <p:ph idx="1"/>
          </p:nvPr>
        </p:nvSpPr>
        <p:spPr/>
        <p:txBody>
          <a:bodyPr/>
          <a:lstStyle/>
          <a:p>
            <a:pPr>
              <a:buNone/>
              <a:defRPr/>
            </a:pPr>
            <a:r>
              <a:rPr lang="en-US" b="1" dirty="0" smtClean="0"/>
              <a:t>How are surveys disseminated &amp; collected?</a:t>
            </a:r>
          </a:p>
          <a:p>
            <a:pPr>
              <a:defRPr/>
            </a:pPr>
            <a:r>
              <a:rPr lang="en-US" dirty="0" smtClean="0"/>
              <a:t>UGA provides Title I Directors with a </a:t>
            </a:r>
            <a:r>
              <a:rPr lang="en-US" dirty="0" smtClean="0"/>
              <a:t>website </a:t>
            </a:r>
            <a:r>
              <a:rPr lang="en-US" dirty="0" smtClean="0"/>
              <a:t>link to access surveys.</a:t>
            </a:r>
          </a:p>
          <a:p>
            <a:pPr>
              <a:defRPr/>
            </a:pPr>
            <a:r>
              <a:rPr lang="en-US" dirty="0" smtClean="0"/>
              <a:t>Title I Directors complete the survey on the </a:t>
            </a:r>
            <a:r>
              <a:rPr lang="en-US" dirty="0" smtClean="0"/>
              <a:t>website</a:t>
            </a:r>
            <a:r>
              <a:rPr lang="en-US" dirty="0" smtClean="0"/>
              <a:t>.</a:t>
            </a:r>
          </a:p>
          <a:p>
            <a:pPr>
              <a:defRPr/>
            </a:pPr>
            <a:r>
              <a:rPr lang="en-US" dirty="0" smtClean="0"/>
              <a:t>Title I Directors submit the completed survey on the </a:t>
            </a:r>
            <a:r>
              <a:rPr lang="en-US" dirty="0" smtClean="0"/>
              <a:t>website</a:t>
            </a:r>
            <a:r>
              <a:rPr lang="en-US" dirty="0" smtClean="0"/>
              <a: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System Survey</a:t>
            </a:r>
            <a:endParaRPr lang="en-US" dirty="0"/>
          </a:p>
        </p:txBody>
      </p:sp>
      <p:sp>
        <p:nvSpPr>
          <p:cNvPr id="3" name="Content Placeholder 2"/>
          <p:cNvSpPr>
            <a:spLocks noGrp="1"/>
          </p:cNvSpPr>
          <p:nvPr>
            <p:ph idx="1"/>
          </p:nvPr>
        </p:nvSpPr>
        <p:spPr>
          <a:xfrm>
            <a:off x="533400" y="1066800"/>
            <a:ext cx="8229600" cy="4525963"/>
          </a:xfrm>
        </p:spPr>
        <p:txBody>
          <a:bodyPr/>
          <a:lstStyle/>
          <a:p>
            <a:pPr>
              <a:defRPr/>
            </a:pPr>
            <a:r>
              <a:rPr lang="en-US" sz="1700" dirty="0" smtClean="0"/>
              <a:t>Number of Title I schools required to offer Choice </a:t>
            </a:r>
          </a:p>
          <a:p>
            <a:pPr>
              <a:defRPr/>
            </a:pPr>
            <a:r>
              <a:rPr lang="en-US" sz="1700" dirty="0" smtClean="0"/>
              <a:t>Number of students eligible for Choice</a:t>
            </a:r>
          </a:p>
          <a:p>
            <a:pPr>
              <a:defRPr/>
            </a:pPr>
            <a:r>
              <a:rPr lang="en-US" sz="1700" dirty="0" smtClean="0"/>
              <a:t>Number of students whose parents requested a transfer</a:t>
            </a:r>
          </a:p>
          <a:p>
            <a:pPr>
              <a:defRPr/>
            </a:pPr>
            <a:r>
              <a:rPr lang="en-US" sz="1700" dirty="0" smtClean="0"/>
              <a:t>Number of students who were offered the opportunity to transfer </a:t>
            </a:r>
          </a:p>
          <a:p>
            <a:pPr>
              <a:defRPr/>
            </a:pPr>
            <a:r>
              <a:rPr lang="en-US" sz="1700" dirty="0" smtClean="0"/>
              <a:t>Number of students transferring</a:t>
            </a:r>
          </a:p>
          <a:p>
            <a:pPr>
              <a:defRPr/>
            </a:pPr>
            <a:r>
              <a:rPr lang="en-US" sz="1700" dirty="0" smtClean="0"/>
              <a:t>Number of public and charter schools to which students transferred </a:t>
            </a:r>
          </a:p>
          <a:p>
            <a:pPr>
              <a:defRPr/>
            </a:pPr>
            <a:r>
              <a:rPr lang="en-US" sz="1700" dirty="0" smtClean="0"/>
              <a:t>Amount spent on transportation for transferred students</a:t>
            </a:r>
          </a:p>
          <a:p>
            <a:pPr>
              <a:defRPr/>
            </a:pPr>
            <a:r>
              <a:rPr lang="en-US" sz="1700" dirty="0" smtClean="0"/>
              <a:t>Number of Title I schools in your system required to offer SES </a:t>
            </a:r>
          </a:p>
          <a:p>
            <a:pPr>
              <a:defRPr/>
            </a:pPr>
            <a:r>
              <a:rPr lang="en-US" sz="1700" dirty="0" smtClean="0"/>
              <a:t>Number of students eligible for SES (district and by school)</a:t>
            </a:r>
          </a:p>
          <a:p>
            <a:pPr>
              <a:defRPr/>
            </a:pPr>
            <a:r>
              <a:rPr lang="en-US" sz="1700" dirty="0" smtClean="0"/>
              <a:t>Number of students whose parents requested SES (district and by school)</a:t>
            </a:r>
          </a:p>
          <a:p>
            <a:pPr>
              <a:defRPr/>
            </a:pPr>
            <a:r>
              <a:rPr lang="en-US" sz="1700" dirty="0" smtClean="0"/>
              <a:t>Number of students who received SES (district and by school)</a:t>
            </a:r>
          </a:p>
          <a:p>
            <a:pPr>
              <a:defRPr/>
            </a:pPr>
            <a:r>
              <a:rPr lang="en-US" sz="1700" dirty="0" smtClean="0"/>
              <a:t>Number of SES providers serving students </a:t>
            </a:r>
          </a:p>
          <a:p>
            <a:pPr>
              <a:defRPr/>
            </a:pPr>
            <a:r>
              <a:rPr lang="en-US" sz="1700" dirty="0" smtClean="0"/>
              <a:t>Amount of Title I funds paid to all SES providers </a:t>
            </a:r>
          </a:p>
          <a:p>
            <a:pPr>
              <a:defRPr/>
            </a:pPr>
            <a:r>
              <a:rPr lang="en-US" sz="1700" dirty="0" smtClean="0"/>
              <a:t>Per-pupil allotment</a:t>
            </a:r>
          </a:p>
          <a:p>
            <a:pPr>
              <a:defRPr/>
            </a:pPr>
            <a:r>
              <a:rPr lang="en-US" sz="1700" dirty="0" smtClean="0"/>
              <a:t>Amount of the 20% obligation for SES and Choice</a:t>
            </a:r>
          </a:p>
          <a:p>
            <a:pPr>
              <a:defRPr/>
            </a:pPr>
            <a:r>
              <a:rPr lang="en-US" sz="1700" dirty="0" smtClean="0"/>
              <a:t>Amount actually set-aside for SES and Choice</a:t>
            </a:r>
          </a:p>
          <a:p>
            <a:endParaRPr lang="en-US" sz="17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 Student Data Collection</a:t>
            </a:r>
            <a:endParaRPr lang="en-US" dirty="0"/>
          </a:p>
        </p:txBody>
      </p:sp>
      <p:sp>
        <p:nvSpPr>
          <p:cNvPr id="3" name="Content Placeholder 2"/>
          <p:cNvSpPr>
            <a:spLocks noGrp="1"/>
          </p:cNvSpPr>
          <p:nvPr>
            <p:ph idx="1"/>
          </p:nvPr>
        </p:nvSpPr>
        <p:spPr/>
        <p:txBody>
          <a:bodyPr/>
          <a:lstStyle/>
          <a:p>
            <a:pPr>
              <a:buNone/>
              <a:defRPr/>
            </a:pPr>
            <a:r>
              <a:rPr lang="en-US" sz="2800" b="1" dirty="0" smtClean="0"/>
              <a:t>What information is requested?</a:t>
            </a:r>
          </a:p>
          <a:p>
            <a:pPr>
              <a:defRPr/>
            </a:pPr>
            <a:r>
              <a:rPr lang="en-US" sz="2800" dirty="0" smtClean="0"/>
              <a:t>Information on SES participation for every participating student.</a:t>
            </a:r>
          </a:p>
          <a:p>
            <a:pPr>
              <a:spcBef>
                <a:spcPts val="1200"/>
              </a:spcBef>
              <a:buNone/>
              <a:defRPr/>
            </a:pPr>
            <a:r>
              <a:rPr lang="en-US" sz="2800" b="1" dirty="0" smtClean="0"/>
              <a:t>Why is this information requested?</a:t>
            </a:r>
          </a:p>
          <a:p>
            <a:pPr>
              <a:defRPr/>
            </a:pPr>
            <a:r>
              <a:rPr lang="en-US" sz="2800" dirty="0" smtClean="0"/>
              <a:t>Allows </a:t>
            </a:r>
            <a:r>
              <a:rPr lang="en-US" sz="2800" dirty="0" err="1" smtClean="0"/>
              <a:t>GaDOE</a:t>
            </a:r>
            <a:r>
              <a:rPr lang="en-US" sz="2800" dirty="0" smtClean="0"/>
              <a:t> to determine which providers are effective in increasing student achievement.</a:t>
            </a:r>
          </a:p>
          <a:p>
            <a:pPr>
              <a:defRPr/>
            </a:pPr>
            <a:r>
              <a:rPr lang="en-US" sz="2800" dirty="0" smtClean="0"/>
              <a:t>After the UGA evaluation, data is used for the SES provider report cards.</a:t>
            </a:r>
          </a:p>
          <a:p>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 Student Data Collection</a:t>
            </a:r>
            <a:endParaRPr lang="en-US" dirty="0"/>
          </a:p>
        </p:txBody>
      </p:sp>
      <p:sp>
        <p:nvSpPr>
          <p:cNvPr id="3" name="Content Placeholder 2"/>
          <p:cNvSpPr>
            <a:spLocks noGrp="1"/>
          </p:cNvSpPr>
          <p:nvPr>
            <p:ph idx="1"/>
          </p:nvPr>
        </p:nvSpPr>
        <p:spPr/>
        <p:txBody>
          <a:bodyPr/>
          <a:lstStyle/>
          <a:p>
            <a:pPr>
              <a:buNone/>
              <a:defRPr/>
            </a:pPr>
            <a:r>
              <a:rPr lang="en-US" sz="2800" b="1" dirty="0" smtClean="0"/>
              <a:t>How are surveys disseminated &amp; collected?</a:t>
            </a:r>
          </a:p>
          <a:p>
            <a:pPr>
              <a:defRPr/>
            </a:pPr>
            <a:r>
              <a:rPr lang="en-US" sz="2800" dirty="0" smtClean="0"/>
              <a:t>Title I Directors must access the </a:t>
            </a:r>
            <a:r>
              <a:rPr lang="en-US" sz="2800" dirty="0" err="1" smtClean="0"/>
              <a:t>GaDOE</a:t>
            </a:r>
            <a:r>
              <a:rPr lang="en-US" sz="2800" dirty="0" smtClean="0"/>
              <a:t> Portal and receive approval to receive the survey.</a:t>
            </a:r>
          </a:p>
          <a:p>
            <a:pPr>
              <a:defRPr/>
            </a:pPr>
            <a:r>
              <a:rPr lang="en-US" sz="2800" dirty="0" smtClean="0"/>
              <a:t>Once approval is provided, Title I Directors will enter the required information for each student participating in SES. </a:t>
            </a:r>
          </a:p>
          <a:p>
            <a:pPr>
              <a:defRPr/>
            </a:pPr>
            <a:r>
              <a:rPr lang="en-US" sz="2800" dirty="0" smtClean="0"/>
              <a:t>Once all student information is entered, Title I Directors submit the data on the </a:t>
            </a:r>
            <a:r>
              <a:rPr lang="en-US" sz="2800" dirty="0" err="1" smtClean="0"/>
              <a:t>GaDOE</a:t>
            </a:r>
            <a:r>
              <a:rPr lang="en-US" sz="2800" dirty="0" smtClean="0"/>
              <a:t> Portal.</a:t>
            </a:r>
          </a:p>
          <a:p>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 Student Data Collection</a:t>
            </a:r>
            <a:endParaRPr lang="en-US" dirty="0"/>
          </a:p>
        </p:txBody>
      </p:sp>
      <p:sp>
        <p:nvSpPr>
          <p:cNvPr id="4" name="Content Placeholder 2"/>
          <p:cNvSpPr txBox="1">
            <a:spLocks/>
          </p:cNvSpPr>
          <p:nvPr/>
        </p:nvSpPr>
        <p:spPr bwMode="auto">
          <a:xfrm>
            <a:off x="228600" y="2362200"/>
            <a:ext cx="40386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en-US" sz="2400" b="1" i="0" u="none" strike="noStrike" kern="1200" cap="none" spc="0" normalizeH="0" baseline="0" noProof="0" dirty="0" smtClean="0">
                <a:ln>
                  <a:noFill/>
                </a:ln>
                <a:effectLst/>
                <a:uLnTx/>
                <a:uFillTx/>
                <a:latin typeface="+mn-lt"/>
                <a:ea typeface="+mn-ea"/>
                <a:cs typeface="+mn-cs"/>
              </a:rPr>
              <a:t>The following information is pre-populated by </a:t>
            </a:r>
            <a:r>
              <a:rPr kumimoji="0" lang="en-US" sz="2400" b="1" i="0" u="none" strike="noStrike" kern="1200" cap="none" spc="0" normalizeH="0" baseline="0" noProof="0" dirty="0" err="1" smtClean="0">
                <a:ln>
                  <a:noFill/>
                </a:ln>
                <a:effectLst/>
                <a:uLnTx/>
                <a:uFillTx/>
                <a:latin typeface="+mn-lt"/>
                <a:ea typeface="+mn-ea"/>
                <a:cs typeface="+mn-cs"/>
              </a:rPr>
              <a:t>GaDOE</a:t>
            </a:r>
            <a:r>
              <a:rPr kumimoji="0" lang="en-US" sz="2400" b="1" i="0" u="none" strike="noStrike" kern="1200" cap="none" spc="0" normalizeH="0" baseline="0" noProof="0" dirty="0" smtClean="0">
                <a:ln>
                  <a:noFill/>
                </a:ln>
                <a:effectLst/>
                <a:uLnTx/>
                <a:uFillTx/>
                <a:latin typeface="+mn-lt"/>
                <a:ea typeface="+mn-ea"/>
                <a:cs typeface="+mn-cs"/>
              </a:rPr>
              <a:t>:</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mn-lt"/>
                <a:ea typeface="+mn-ea"/>
                <a:cs typeface="+mn-cs"/>
              </a:rPr>
              <a:t>System name &amp; code</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mn-lt"/>
                <a:ea typeface="+mn-ea"/>
                <a:cs typeface="+mn-cs"/>
              </a:rPr>
              <a:t>School name &amp; code</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mn-lt"/>
                <a:ea typeface="+mn-ea"/>
                <a:cs typeface="+mn-cs"/>
              </a:rPr>
              <a:t>Student last &amp; first name </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mn-lt"/>
                <a:ea typeface="+mn-ea"/>
                <a:cs typeface="+mn-cs"/>
              </a:rPr>
              <a:t>Student GTID</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mn-lt"/>
                <a:ea typeface="+mn-ea"/>
                <a:cs typeface="+mn-cs"/>
              </a:rPr>
              <a:t>Student grade</a:t>
            </a:r>
          </a:p>
        </p:txBody>
      </p:sp>
      <p:sp>
        <p:nvSpPr>
          <p:cNvPr id="5" name="Content Placeholder 5"/>
          <p:cNvSpPr txBox="1">
            <a:spLocks/>
          </p:cNvSpPr>
          <p:nvPr/>
        </p:nvSpPr>
        <p:spPr>
          <a:xfrm>
            <a:off x="4191000" y="2362200"/>
            <a:ext cx="4648200" cy="2849563"/>
          </a:xfrm>
          <a:prstGeom prst="rect">
            <a:avLst/>
          </a:prstGeom>
        </p:spPr>
        <p: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en-US" sz="2400" b="1" i="0" u="none" strike="noStrike" kern="1200" cap="none" spc="0" normalizeH="0" baseline="0" noProof="0" dirty="0" smtClean="0">
                <a:ln>
                  <a:noFill/>
                </a:ln>
                <a:effectLst/>
                <a:uLnTx/>
                <a:uFillTx/>
                <a:latin typeface="+mn-lt"/>
                <a:ea typeface="+mn-ea"/>
                <a:cs typeface="+mn-cs"/>
              </a:rPr>
              <a:t>The LEA provides the following information:</a:t>
            </a:r>
            <a:endParaRPr kumimoji="0" lang="en-US" sz="2400" b="0" i="0" u="none" strike="noStrike" kern="1200" cap="none" spc="0" normalizeH="0" baseline="0" noProof="0" dirty="0" smtClean="0">
              <a:ln>
                <a:noFill/>
              </a:ln>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mn-lt"/>
                <a:ea typeface="+mn-ea"/>
                <a:cs typeface="+mn-cs"/>
              </a:rPr>
              <a:t>Provider name</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mn-lt"/>
                <a:ea typeface="+mn-ea"/>
                <a:cs typeface="+mn-cs"/>
              </a:rPr>
              <a:t>Provider code</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mn-lt"/>
                <a:ea typeface="+mn-ea"/>
                <a:cs typeface="+mn-cs"/>
              </a:rPr>
              <a:t>Date services began (general date)</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mn-lt"/>
                <a:ea typeface="+mn-ea"/>
                <a:cs typeface="+mn-cs"/>
              </a:rPr>
              <a:t>Date services ended (general date)</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mn-lt"/>
                <a:ea typeface="+mn-ea"/>
                <a:cs typeface="+mn-cs"/>
              </a:rPr>
              <a:t>Subjects of service: ELA, reading, math, science, or social studies</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mn-lt"/>
                <a:ea typeface="+mn-ea"/>
                <a:cs typeface="+mn-cs"/>
              </a:rPr>
              <a:t>Provider hourly rate</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mn-lt"/>
                <a:ea typeface="+mn-ea"/>
                <a:cs typeface="+mn-cs"/>
              </a:rPr>
              <a:t>Total expended on the student</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n-US" sz="3200" b="0" i="0" u="none" strike="noStrike" kern="1200" cap="none" spc="0" normalizeH="0" baseline="0" noProof="0" dirty="0">
              <a:ln>
                <a:noFill/>
              </a:ln>
              <a:effectLst/>
              <a:uLnTx/>
              <a:uFillTx/>
              <a:latin typeface="+mn-lt"/>
              <a:ea typeface="+mn-ea"/>
              <a:cs typeface="+mn-cs"/>
            </a:endParaRPr>
          </a:p>
        </p:txBody>
      </p:sp>
      <p:sp>
        <p:nvSpPr>
          <p:cNvPr id="6" name="TextBox 6"/>
          <p:cNvSpPr txBox="1">
            <a:spLocks noChangeArrowheads="1"/>
          </p:cNvSpPr>
          <p:nvPr/>
        </p:nvSpPr>
        <p:spPr bwMode="auto">
          <a:xfrm>
            <a:off x="1828800" y="1676400"/>
            <a:ext cx="5715000" cy="523875"/>
          </a:xfrm>
          <a:prstGeom prst="rect">
            <a:avLst/>
          </a:prstGeom>
          <a:noFill/>
          <a:ln w="9525">
            <a:noFill/>
            <a:miter lim="800000"/>
            <a:headEnd/>
            <a:tailEnd/>
          </a:ln>
        </p:spPr>
        <p:txBody>
          <a:bodyPr>
            <a:spAutoFit/>
          </a:bodyPr>
          <a:lstStyle/>
          <a:p>
            <a:r>
              <a:rPr lang="en-US" sz="2800" b="1" dirty="0"/>
              <a:t>What information is requested?</a:t>
            </a:r>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Reports	</a:t>
            </a:r>
            <a:endParaRPr lang="en-US" dirty="0"/>
          </a:p>
        </p:txBody>
      </p:sp>
      <p:sp>
        <p:nvSpPr>
          <p:cNvPr id="3" name="Content Placeholder 2"/>
          <p:cNvSpPr>
            <a:spLocks noGrp="1"/>
          </p:cNvSpPr>
          <p:nvPr>
            <p:ph idx="1"/>
          </p:nvPr>
        </p:nvSpPr>
        <p:spPr/>
        <p:txBody>
          <a:bodyPr/>
          <a:lstStyle/>
          <a:p>
            <a:r>
              <a:rPr lang="en-US" dirty="0" err="1" smtClean="0"/>
              <a:t>GaDOE</a:t>
            </a:r>
            <a:r>
              <a:rPr lang="en-US" dirty="0" smtClean="0"/>
              <a:t> publishes the following reports based on data collected from LEAs:</a:t>
            </a:r>
          </a:p>
          <a:p>
            <a:pPr lvl="1"/>
            <a:r>
              <a:rPr lang="en-US" dirty="0" smtClean="0"/>
              <a:t>SES Provider Report Cards</a:t>
            </a:r>
          </a:p>
          <a:p>
            <a:pPr lvl="1"/>
            <a:r>
              <a:rPr lang="en-US" dirty="0" smtClean="0"/>
              <a:t>SES Study of Academic Achievement</a:t>
            </a:r>
          </a:p>
          <a:p>
            <a:pPr lvl="1"/>
            <a:r>
              <a:rPr lang="en-US" dirty="0" smtClean="0"/>
              <a:t>Survey Results for SES Providers</a:t>
            </a:r>
          </a:p>
          <a:p>
            <a:pPr lvl="1"/>
            <a:endParaRPr lang="en-US" dirty="0" smtClean="0"/>
          </a:p>
          <a:p>
            <a:r>
              <a:rPr lang="en-US" dirty="0" smtClean="0">
                <a:hlinkClick r:id="rId2"/>
              </a:rPr>
              <a:t>http://www.gadoe.org/tss_title_parent.aspx?PageReq=TSSTitleSES</a:t>
            </a:r>
            <a:r>
              <a:rPr lang="en-US" dirty="0" smtClean="0"/>
              <a:t>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971800"/>
            <a:ext cx="7772400" cy="1362075"/>
          </a:xfrm>
        </p:spPr>
        <p:txBody>
          <a:bodyPr/>
          <a:lstStyle/>
          <a:p>
            <a:pPr algn="ctr"/>
            <a:r>
              <a:rPr lang="en-US" dirty="0" smtClean="0"/>
              <a:t>Questions?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 Overview</a:t>
            </a:r>
            <a:endParaRPr lang="en-US" dirty="0"/>
          </a:p>
        </p:txBody>
      </p:sp>
      <p:sp>
        <p:nvSpPr>
          <p:cNvPr id="3" name="Content Placeholder 2"/>
          <p:cNvSpPr>
            <a:spLocks noGrp="1"/>
          </p:cNvSpPr>
          <p:nvPr>
            <p:ph idx="1"/>
          </p:nvPr>
        </p:nvSpPr>
        <p:spPr>
          <a:xfrm>
            <a:off x="457200" y="1447800"/>
            <a:ext cx="8229600" cy="4525963"/>
          </a:xfrm>
        </p:spPr>
        <p:txBody>
          <a:bodyPr/>
          <a:lstStyle/>
          <a:p>
            <a:r>
              <a:rPr lang="en-US" dirty="0" smtClean="0"/>
              <a:t>Supplemental Educational Services (SES) include academic assistance such as tutoring and remediation which are provided outside of the regular school day and designed to increase the academic achievement of students in low-performing schools.</a:t>
            </a:r>
          </a:p>
          <a:p>
            <a:r>
              <a:rPr lang="en-US" dirty="0" smtClean="0"/>
              <a:t>Title I Schools NI2 or higher, or NI1 schools exercising the Differentiated Accountability option, must offer SES.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algn="ctr">
              <a:buNone/>
            </a:pPr>
            <a:r>
              <a:rPr lang="en-US" dirty="0" smtClean="0"/>
              <a:t>Jessica Johnson</a:t>
            </a:r>
          </a:p>
          <a:p>
            <a:pPr algn="ctr">
              <a:buNone/>
            </a:pPr>
            <a:r>
              <a:rPr lang="en-US" dirty="0" smtClean="0"/>
              <a:t>Operations Analyst </a:t>
            </a:r>
          </a:p>
          <a:p>
            <a:pPr algn="ctr">
              <a:buNone/>
            </a:pPr>
            <a:r>
              <a:rPr lang="en-US" dirty="0" smtClean="0"/>
              <a:t>Office of School Improvement</a:t>
            </a:r>
          </a:p>
          <a:p>
            <a:pPr algn="ctr">
              <a:buNone/>
            </a:pPr>
            <a:r>
              <a:rPr lang="en-US" dirty="0" smtClean="0"/>
              <a:t>Georgia Department of Education</a:t>
            </a:r>
          </a:p>
          <a:p>
            <a:pPr algn="ctr">
              <a:buNone/>
            </a:pPr>
            <a:r>
              <a:rPr lang="en-US" dirty="0" smtClean="0">
                <a:hlinkClick r:id="rId2"/>
              </a:rPr>
              <a:t>jejohnson@doe.k12.ga.us</a:t>
            </a:r>
            <a:endParaRPr lang="en-US" dirty="0" smtClean="0"/>
          </a:p>
          <a:p>
            <a:pPr algn="ctr">
              <a:buNone/>
            </a:pPr>
            <a:r>
              <a:rPr lang="en-US" dirty="0" smtClean="0"/>
              <a:t>(404) 657-9864</a:t>
            </a:r>
          </a:p>
          <a:p>
            <a:pPr algn="ct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 Evaluation Overview</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err="1" smtClean="0"/>
              <a:t>GaDOE</a:t>
            </a:r>
            <a:r>
              <a:rPr lang="en-US" dirty="0" smtClean="0"/>
              <a:t> is required by Title I, Part A to:</a:t>
            </a:r>
          </a:p>
          <a:p>
            <a:pPr lvl="1"/>
            <a:r>
              <a:rPr lang="en-US" dirty="0" smtClean="0"/>
              <a:t>Develop, implement, and publicly report on standards and techniques for monitoring the quality and effectiveness of services offered by approved providers.</a:t>
            </a:r>
          </a:p>
          <a:p>
            <a:pPr lvl="1"/>
            <a:r>
              <a:rPr lang="en-US" dirty="0" smtClean="0"/>
              <a:t>Withdrawing approval from providers that fail, for two (2) consecutive years, to contribute to increasing the academic proficiency of students served.</a:t>
            </a:r>
          </a:p>
          <a:p>
            <a:pPr lvl="1"/>
            <a:r>
              <a:rPr lang="en-US" dirty="0" smtClean="0"/>
              <a:t>Title I Section 1116(e)(4)(B)</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Data Collection</a:t>
            </a:r>
            <a:endParaRPr lang="en-US" dirty="0"/>
          </a:p>
        </p:txBody>
      </p:sp>
      <p:sp>
        <p:nvSpPr>
          <p:cNvPr id="3" name="Content Placeholder 2"/>
          <p:cNvSpPr>
            <a:spLocks noGrp="1"/>
          </p:cNvSpPr>
          <p:nvPr>
            <p:ph idx="1"/>
          </p:nvPr>
        </p:nvSpPr>
        <p:spPr>
          <a:xfrm>
            <a:off x="457200" y="1371600"/>
            <a:ext cx="8229600" cy="4525963"/>
          </a:xfrm>
        </p:spPr>
        <p:txBody>
          <a:bodyPr/>
          <a:lstStyle/>
          <a:p>
            <a:pPr>
              <a:defRPr/>
            </a:pPr>
            <a:r>
              <a:rPr lang="en-US" sz="2800" dirty="0" err="1" smtClean="0"/>
              <a:t>GaDOE</a:t>
            </a:r>
            <a:r>
              <a:rPr lang="en-US" sz="2800" dirty="0" smtClean="0"/>
              <a:t> collects information from Title I Directors, parents, and students to evaluate SES providers, the SES program, and Choice implementation.</a:t>
            </a:r>
          </a:p>
          <a:p>
            <a:pPr>
              <a:defRPr/>
            </a:pPr>
            <a:r>
              <a:rPr lang="en-US" sz="2800" dirty="0" smtClean="0"/>
              <a:t>Use data for SES provider report cards.</a:t>
            </a:r>
          </a:p>
          <a:p>
            <a:pPr>
              <a:defRPr/>
            </a:pPr>
            <a:r>
              <a:rPr lang="en-US" sz="2800" dirty="0" smtClean="0"/>
              <a:t>Allows </a:t>
            </a:r>
            <a:r>
              <a:rPr lang="en-US" sz="2800" dirty="0" err="1" smtClean="0"/>
              <a:t>GaDOE</a:t>
            </a:r>
            <a:r>
              <a:rPr lang="en-US" sz="2800" dirty="0" smtClean="0"/>
              <a:t> to make program modifications based on survey data and remove SES providers that have not demonstrated effectiveness in increasing student achievement.</a:t>
            </a:r>
          </a:p>
          <a:p>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 Data Categories</a:t>
            </a:r>
            <a:endParaRPr lang="en-US" dirty="0"/>
          </a:p>
        </p:txBody>
      </p:sp>
      <p:grpSp>
        <p:nvGrpSpPr>
          <p:cNvPr id="8" name="Group 22"/>
          <p:cNvGrpSpPr>
            <a:grpSpLocks noGrp="1"/>
          </p:cNvGrpSpPr>
          <p:nvPr>
            <p:ph idx="1"/>
          </p:nvPr>
        </p:nvGrpSpPr>
        <p:grpSpPr bwMode="auto">
          <a:xfrm>
            <a:off x="457200" y="1447800"/>
            <a:ext cx="8229600" cy="4525963"/>
            <a:chOff x="285" y="892"/>
            <a:chExt cx="4950" cy="2053"/>
          </a:xfrm>
        </p:grpSpPr>
        <p:sp>
          <p:nvSpPr>
            <p:cNvPr id="9" name="Rectangle 4"/>
            <p:cNvSpPr>
              <a:spLocks noChangeArrowheads="1"/>
            </p:cNvSpPr>
            <p:nvPr/>
          </p:nvSpPr>
          <p:spPr bwMode="auto">
            <a:xfrm>
              <a:off x="3868" y="928"/>
              <a:ext cx="1273" cy="560"/>
            </a:xfrm>
            <a:prstGeom prst="flowChartManualOperation">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lgn="ctr">
                <a:defRPr/>
              </a:pPr>
              <a:r>
                <a:rPr lang="en-US" sz="2000" dirty="0">
                  <a:solidFill>
                    <a:schemeClr val="tx1"/>
                  </a:solidFill>
                  <a:latin typeface="+mj-lt"/>
                  <a:cs typeface="Times New Roman" pitchFamily="18" charset="0"/>
                </a:rPr>
                <a:t>Effectiveness</a:t>
              </a:r>
            </a:p>
          </p:txBody>
        </p:sp>
        <p:sp>
          <p:nvSpPr>
            <p:cNvPr id="10" name="Rectangle 5"/>
            <p:cNvSpPr>
              <a:spLocks noChangeArrowheads="1"/>
            </p:cNvSpPr>
            <p:nvPr/>
          </p:nvSpPr>
          <p:spPr bwMode="auto">
            <a:xfrm>
              <a:off x="2124" y="913"/>
              <a:ext cx="1348" cy="576"/>
            </a:xfrm>
            <a:prstGeom prst="flowChartManualOperation">
              <a:avLst/>
            </a:prstGeom>
            <a:ln>
              <a:headEnd/>
              <a:tailEnd/>
            </a:ln>
          </p:spPr>
          <p:style>
            <a:lnRef idx="3">
              <a:schemeClr val="lt1"/>
            </a:lnRef>
            <a:fillRef idx="1">
              <a:schemeClr val="accent4"/>
            </a:fillRef>
            <a:effectRef idx="1">
              <a:schemeClr val="accent4"/>
            </a:effectRef>
            <a:fontRef idx="minor">
              <a:schemeClr val="lt1"/>
            </a:fontRef>
          </p:style>
          <p:txBody>
            <a:bodyPr wrap="none" anchor="ctr"/>
            <a:lstStyle/>
            <a:p>
              <a:pPr algn="ctr">
                <a:defRPr/>
              </a:pPr>
              <a:r>
                <a:rPr lang="en-US" sz="2000" dirty="0">
                  <a:solidFill>
                    <a:schemeClr val="tx1"/>
                  </a:solidFill>
                  <a:latin typeface="+mj-lt"/>
                  <a:cs typeface="Times New Roman" pitchFamily="18" charset="0"/>
                </a:rPr>
                <a:t>Customer </a:t>
              </a:r>
            </a:p>
            <a:p>
              <a:pPr algn="ctr">
                <a:defRPr/>
              </a:pPr>
              <a:r>
                <a:rPr lang="en-US" sz="2000" dirty="0">
                  <a:solidFill>
                    <a:schemeClr val="tx1"/>
                  </a:solidFill>
                  <a:latin typeface="+mj-lt"/>
                  <a:cs typeface="Times New Roman" pitchFamily="18" charset="0"/>
                </a:rPr>
                <a:t>Service</a:t>
              </a:r>
            </a:p>
          </p:txBody>
        </p:sp>
        <p:sp>
          <p:nvSpPr>
            <p:cNvPr id="11" name="Rectangle 6"/>
            <p:cNvSpPr>
              <a:spLocks noChangeArrowheads="1"/>
            </p:cNvSpPr>
            <p:nvPr/>
          </p:nvSpPr>
          <p:spPr bwMode="auto">
            <a:xfrm>
              <a:off x="285" y="892"/>
              <a:ext cx="1414" cy="597"/>
            </a:xfrm>
            <a:prstGeom prst="flowChartManualOperation">
              <a:avLst/>
            </a:prstGeom>
            <a:ln>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en-US" sz="2000" dirty="0">
                  <a:solidFill>
                    <a:schemeClr val="tx1"/>
                  </a:solidFill>
                  <a:latin typeface="+mj-lt"/>
                  <a:cs typeface="Times New Roman" pitchFamily="18" charset="0"/>
                </a:rPr>
                <a:t>Service </a:t>
              </a:r>
            </a:p>
            <a:p>
              <a:pPr algn="ctr">
                <a:defRPr/>
              </a:pPr>
              <a:r>
                <a:rPr lang="en-US" sz="2000" dirty="0">
                  <a:solidFill>
                    <a:schemeClr val="tx1"/>
                  </a:solidFill>
                  <a:latin typeface="+mj-lt"/>
                  <a:cs typeface="Times New Roman" pitchFamily="18" charset="0"/>
                </a:rPr>
                <a:t>Delivery</a:t>
              </a:r>
            </a:p>
          </p:txBody>
        </p:sp>
        <p:sp>
          <p:nvSpPr>
            <p:cNvPr id="12" name="Rectangle 13"/>
            <p:cNvSpPr>
              <a:spLocks noChangeArrowheads="1"/>
            </p:cNvSpPr>
            <p:nvPr/>
          </p:nvSpPr>
          <p:spPr bwMode="auto">
            <a:xfrm>
              <a:off x="3821" y="1749"/>
              <a:ext cx="1414" cy="1120"/>
            </a:xfrm>
            <a:prstGeom prst="trapezoi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lgn="ctr">
                <a:defRPr/>
              </a:pPr>
              <a:r>
                <a:rPr lang="en-US" dirty="0">
                  <a:solidFill>
                    <a:schemeClr val="tx1"/>
                  </a:solidFill>
                  <a:latin typeface="+mj-lt"/>
                </a:rPr>
                <a:t> </a:t>
              </a:r>
              <a:r>
                <a:rPr lang="en-US" dirty="0">
                  <a:solidFill>
                    <a:schemeClr val="tx1"/>
                  </a:solidFill>
                  <a:latin typeface="+mj-lt"/>
                  <a:cs typeface="Times New Roman" pitchFamily="18" charset="0"/>
                </a:rPr>
                <a:t>Has the </a:t>
              </a:r>
            </a:p>
            <a:p>
              <a:pPr algn="ctr">
                <a:defRPr/>
              </a:pPr>
              <a:r>
                <a:rPr lang="en-US" dirty="0">
                  <a:solidFill>
                    <a:schemeClr val="tx1"/>
                  </a:solidFill>
                  <a:latin typeface="+mj-lt"/>
                  <a:cs typeface="Times New Roman" pitchFamily="18" charset="0"/>
                </a:rPr>
                <a:t>SES provider </a:t>
              </a:r>
            </a:p>
            <a:p>
              <a:pPr algn="ctr">
                <a:defRPr/>
              </a:pPr>
              <a:r>
                <a:rPr lang="en-US" dirty="0">
                  <a:solidFill>
                    <a:schemeClr val="tx1"/>
                  </a:solidFill>
                  <a:latin typeface="+mj-lt"/>
                  <a:cs typeface="Times New Roman" pitchFamily="18" charset="0"/>
                </a:rPr>
                <a:t>contributed </a:t>
              </a:r>
            </a:p>
            <a:p>
              <a:pPr algn="ctr">
                <a:defRPr/>
              </a:pPr>
              <a:r>
                <a:rPr lang="en-US" dirty="0">
                  <a:solidFill>
                    <a:schemeClr val="tx1"/>
                  </a:solidFill>
                  <a:latin typeface="+mj-lt"/>
                  <a:cs typeface="Times New Roman" pitchFamily="18" charset="0"/>
                </a:rPr>
                <a:t>to increasing </a:t>
              </a:r>
            </a:p>
            <a:p>
              <a:pPr algn="ctr">
                <a:defRPr/>
              </a:pPr>
              <a:r>
                <a:rPr lang="en-US" dirty="0">
                  <a:solidFill>
                    <a:schemeClr val="tx1"/>
                  </a:solidFill>
                  <a:latin typeface="+mj-lt"/>
                  <a:cs typeface="Times New Roman" pitchFamily="18" charset="0"/>
                </a:rPr>
                <a:t>student </a:t>
              </a:r>
            </a:p>
            <a:p>
              <a:pPr algn="ctr">
                <a:defRPr/>
              </a:pPr>
              <a:r>
                <a:rPr lang="en-US" dirty="0">
                  <a:solidFill>
                    <a:schemeClr val="tx1"/>
                  </a:solidFill>
                  <a:latin typeface="+mj-lt"/>
                  <a:cs typeface="Times New Roman" pitchFamily="18" charset="0"/>
                </a:rPr>
                <a:t>achievement?</a:t>
              </a:r>
            </a:p>
            <a:p>
              <a:pPr algn="ctr">
                <a:defRPr/>
              </a:pPr>
              <a:endParaRPr lang="en-US" dirty="0">
                <a:solidFill>
                  <a:schemeClr val="tx1"/>
                </a:solidFill>
                <a:latin typeface="+mj-lt"/>
                <a:cs typeface="Times New Roman" pitchFamily="18" charset="0"/>
              </a:endParaRPr>
            </a:p>
          </p:txBody>
        </p:sp>
        <p:sp>
          <p:nvSpPr>
            <p:cNvPr id="13" name="Rectangle 14"/>
            <p:cNvSpPr>
              <a:spLocks noChangeArrowheads="1"/>
            </p:cNvSpPr>
            <p:nvPr/>
          </p:nvSpPr>
          <p:spPr bwMode="auto">
            <a:xfrm>
              <a:off x="2124" y="1750"/>
              <a:ext cx="1348" cy="1157"/>
            </a:xfrm>
            <a:prstGeom prst="trapezoid">
              <a:avLst/>
            </a:prstGeom>
            <a:ln>
              <a:headEnd/>
              <a:tailEnd/>
            </a:ln>
          </p:spPr>
          <p:style>
            <a:lnRef idx="3">
              <a:schemeClr val="lt1"/>
            </a:lnRef>
            <a:fillRef idx="1">
              <a:schemeClr val="accent4"/>
            </a:fillRef>
            <a:effectRef idx="1">
              <a:schemeClr val="accent4"/>
            </a:effectRef>
            <a:fontRef idx="minor">
              <a:schemeClr val="lt1"/>
            </a:fontRef>
          </p:style>
          <p:txBody>
            <a:bodyPr wrap="none" anchor="ctr"/>
            <a:lstStyle/>
            <a:p>
              <a:pPr algn="ctr">
                <a:defRPr/>
              </a:pPr>
              <a:r>
                <a:rPr lang="en-US" dirty="0">
                  <a:solidFill>
                    <a:schemeClr val="tx1"/>
                  </a:solidFill>
                  <a:latin typeface="+mj-lt"/>
                  <a:cs typeface="Times New Roman" pitchFamily="18" charset="0"/>
                </a:rPr>
                <a:t>Are</a:t>
              </a:r>
            </a:p>
            <a:p>
              <a:pPr algn="ctr">
                <a:defRPr/>
              </a:pPr>
              <a:r>
                <a:rPr lang="en-US" dirty="0">
                  <a:solidFill>
                    <a:schemeClr val="tx1"/>
                  </a:solidFill>
                  <a:latin typeface="+mj-lt"/>
                  <a:cs typeface="Times New Roman" pitchFamily="18" charset="0"/>
                </a:rPr>
                <a:t>stakeholders</a:t>
              </a:r>
            </a:p>
            <a:p>
              <a:pPr algn="ctr">
                <a:defRPr/>
              </a:pPr>
              <a:r>
                <a:rPr lang="en-US" dirty="0">
                  <a:solidFill>
                    <a:schemeClr val="tx1"/>
                  </a:solidFill>
                  <a:latin typeface="+mj-lt"/>
                  <a:cs typeface="Times New Roman" pitchFamily="18" charset="0"/>
                </a:rPr>
                <a:t>pleased </a:t>
              </a:r>
            </a:p>
            <a:p>
              <a:pPr algn="ctr">
                <a:defRPr/>
              </a:pPr>
              <a:r>
                <a:rPr lang="en-US" dirty="0">
                  <a:solidFill>
                    <a:schemeClr val="tx1"/>
                  </a:solidFill>
                  <a:latin typeface="+mj-lt"/>
                  <a:cs typeface="Times New Roman" pitchFamily="18" charset="0"/>
                </a:rPr>
                <a:t>with </a:t>
              </a:r>
            </a:p>
            <a:p>
              <a:pPr algn="ctr">
                <a:defRPr/>
              </a:pPr>
              <a:r>
                <a:rPr lang="en-US" dirty="0">
                  <a:solidFill>
                    <a:schemeClr val="tx1"/>
                  </a:solidFill>
                  <a:latin typeface="+mj-lt"/>
                  <a:cs typeface="Times New Roman" pitchFamily="18" charset="0"/>
                </a:rPr>
                <a:t>the program?</a:t>
              </a:r>
            </a:p>
            <a:p>
              <a:pPr algn="ctr">
                <a:defRPr/>
              </a:pPr>
              <a:endParaRPr lang="en-US" dirty="0">
                <a:solidFill>
                  <a:schemeClr val="tx1"/>
                </a:solidFill>
                <a:latin typeface="+mj-lt"/>
                <a:cs typeface="Times New Roman" pitchFamily="18" charset="0"/>
              </a:endParaRPr>
            </a:p>
          </p:txBody>
        </p:sp>
        <p:sp>
          <p:nvSpPr>
            <p:cNvPr id="14" name="Rectangle 15"/>
            <p:cNvSpPr>
              <a:spLocks noChangeArrowheads="1"/>
            </p:cNvSpPr>
            <p:nvPr/>
          </p:nvSpPr>
          <p:spPr bwMode="auto">
            <a:xfrm>
              <a:off x="285" y="1750"/>
              <a:ext cx="1414" cy="1195"/>
            </a:xfrm>
            <a:prstGeom prst="trapezoid">
              <a:avLst/>
            </a:prstGeom>
            <a:ln>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en-US" dirty="0">
                  <a:solidFill>
                    <a:schemeClr val="tx1"/>
                  </a:solidFill>
                  <a:latin typeface="+mj-lt"/>
                  <a:cs typeface="Times New Roman" pitchFamily="18" charset="0"/>
                </a:rPr>
                <a:t>Are LEAs</a:t>
              </a:r>
            </a:p>
            <a:p>
              <a:pPr algn="ctr">
                <a:defRPr/>
              </a:pPr>
              <a:r>
                <a:rPr lang="en-US" dirty="0">
                  <a:solidFill>
                    <a:schemeClr val="tx1"/>
                  </a:solidFill>
                  <a:latin typeface="+mj-lt"/>
                  <a:cs typeface="Times New Roman" pitchFamily="18" charset="0"/>
                </a:rPr>
                <a:t> and</a:t>
              </a:r>
            </a:p>
            <a:p>
              <a:pPr algn="ctr">
                <a:defRPr/>
              </a:pPr>
              <a:r>
                <a:rPr lang="en-US" dirty="0">
                  <a:solidFill>
                    <a:schemeClr val="tx1"/>
                  </a:solidFill>
                  <a:latin typeface="+mj-lt"/>
                  <a:cs typeface="Times New Roman" pitchFamily="18" charset="0"/>
                </a:rPr>
                <a:t>SES providers</a:t>
              </a:r>
            </a:p>
            <a:p>
              <a:pPr algn="ctr">
                <a:defRPr/>
              </a:pPr>
              <a:r>
                <a:rPr lang="en-US" dirty="0">
                  <a:solidFill>
                    <a:schemeClr val="tx1"/>
                  </a:solidFill>
                  <a:latin typeface="+mj-lt"/>
                  <a:cs typeface="Times New Roman" pitchFamily="18" charset="0"/>
                </a:rPr>
                <a:t>implementing</a:t>
              </a:r>
            </a:p>
            <a:p>
              <a:pPr algn="ctr">
                <a:defRPr/>
              </a:pPr>
              <a:r>
                <a:rPr lang="en-US" dirty="0">
                  <a:solidFill>
                    <a:schemeClr val="tx1"/>
                  </a:solidFill>
                  <a:latin typeface="+mj-lt"/>
                  <a:cs typeface="Times New Roman" pitchFamily="18" charset="0"/>
                </a:rPr>
                <a:t>and complying</a:t>
              </a:r>
            </a:p>
            <a:p>
              <a:pPr algn="ctr">
                <a:defRPr/>
              </a:pPr>
              <a:r>
                <a:rPr lang="en-US" dirty="0">
                  <a:solidFill>
                    <a:schemeClr val="tx1"/>
                  </a:solidFill>
                  <a:latin typeface="+mj-lt"/>
                  <a:cs typeface="Times New Roman" pitchFamily="18" charset="0"/>
                </a:rPr>
                <a:t>with SES rules </a:t>
              </a:r>
            </a:p>
            <a:p>
              <a:pPr algn="ctr">
                <a:defRPr/>
              </a:pPr>
              <a:r>
                <a:rPr lang="en-US" dirty="0">
                  <a:solidFill>
                    <a:schemeClr val="tx1"/>
                  </a:solidFill>
                  <a:latin typeface="+mj-lt"/>
                  <a:cs typeface="Times New Roman" pitchFamily="18" charset="0"/>
                </a:rPr>
                <a:t>and regulations?</a:t>
              </a:r>
            </a:p>
            <a:p>
              <a:pPr algn="ctr">
                <a:defRPr/>
              </a:pPr>
              <a:endParaRPr lang="en-US" dirty="0">
                <a:solidFill>
                  <a:schemeClr val="tx1"/>
                </a:solidFill>
                <a:latin typeface="+mj-lt"/>
                <a:cs typeface="Times New Roman" pitchFamily="18" charset="0"/>
              </a:endParaRPr>
            </a:p>
          </p:txBody>
        </p:sp>
      </p:grpSp>
      <p:sp>
        <p:nvSpPr>
          <p:cNvPr id="15" name="Down Arrow 14"/>
          <p:cNvSpPr/>
          <p:nvPr/>
        </p:nvSpPr>
        <p:spPr>
          <a:xfrm flipH="1">
            <a:off x="4572000" y="2743200"/>
            <a:ext cx="76200" cy="533400"/>
          </a:xfrm>
          <a:prstGeom prst="downArrow">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p>
        </p:txBody>
      </p:sp>
      <p:sp>
        <p:nvSpPr>
          <p:cNvPr id="16" name="Down Arrow 15"/>
          <p:cNvSpPr/>
          <p:nvPr/>
        </p:nvSpPr>
        <p:spPr>
          <a:xfrm flipH="1">
            <a:off x="7467600" y="2743200"/>
            <a:ext cx="76200" cy="533400"/>
          </a:xfrm>
          <a:prstGeom prst="downArrow">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dirty="0"/>
          </a:p>
        </p:txBody>
      </p:sp>
      <p:sp>
        <p:nvSpPr>
          <p:cNvPr id="17" name="Down Arrow 16"/>
          <p:cNvSpPr/>
          <p:nvPr/>
        </p:nvSpPr>
        <p:spPr>
          <a:xfrm>
            <a:off x="1600200" y="2743200"/>
            <a:ext cx="45719" cy="533400"/>
          </a:xfrm>
          <a:prstGeom prst="downArrow">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Delivery</a:t>
            </a:r>
            <a:endParaRPr lang="en-US" dirty="0"/>
          </a:p>
        </p:txBody>
      </p:sp>
      <p:sp>
        <p:nvSpPr>
          <p:cNvPr id="4" name="Content Placeholder 3"/>
          <p:cNvSpPr>
            <a:spLocks noGrp="1"/>
          </p:cNvSpPr>
          <p:nvPr>
            <p:ph sz="half" idx="1"/>
          </p:nvPr>
        </p:nvSpPr>
        <p:spPr/>
        <p:txBody>
          <a:bodyPr/>
          <a:lstStyle/>
          <a:p>
            <a:pPr fontAlgn="auto">
              <a:spcAft>
                <a:spcPts val="0"/>
              </a:spcAft>
              <a:defRPr/>
            </a:pPr>
            <a:r>
              <a:rPr lang="en-US" dirty="0" smtClean="0">
                <a:effectLst>
                  <a:outerShdw blurRad="38100" dist="38100" dir="2700000" algn="tl">
                    <a:srgbClr val="000000">
                      <a:alpha val="43137"/>
                    </a:srgbClr>
                  </a:outerShdw>
                </a:effectLst>
                <a:cs typeface="Times New Roman" pitchFamily="18" charset="0"/>
              </a:rPr>
              <a:t>An evaluation of SES provider program implementation and compliance as defined by:</a:t>
            </a:r>
          </a:p>
          <a:p>
            <a:pPr lvl="1" fontAlgn="auto">
              <a:spcAft>
                <a:spcPts val="0"/>
              </a:spcAft>
              <a:defRPr/>
            </a:pPr>
            <a:r>
              <a:rPr lang="en-US" dirty="0" smtClean="0">
                <a:cs typeface="Times New Roman" pitchFamily="18" charset="0"/>
              </a:rPr>
              <a:t>Monitoring score</a:t>
            </a:r>
          </a:p>
          <a:p>
            <a:pPr lvl="1" fontAlgn="auto">
              <a:spcAft>
                <a:spcPts val="0"/>
              </a:spcAft>
              <a:defRPr/>
            </a:pPr>
            <a:r>
              <a:rPr lang="en-US" dirty="0" smtClean="0">
                <a:cs typeface="Times New Roman" pitchFamily="18" charset="0"/>
              </a:rPr>
              <a:t>Survey data</a:t>
            </a:r>
          </a:p>
          <a:p>
            <a:pPr>
              <a:buNone/>
            </a:pPr>
            <a:endParaRPr lang="en-US" dirty="0" smtClean="0"/>
          </a:p>
          <a:p>
            <a:endParaRPr lang="en-US" dirty="0"/>
          </a:p>
        </p:txBody>
      </p:sp>
      <p:sp>
        <p:nvSpPr>
          <p:cNvPr id="5" name="Content Placeholder 4"/>
          <p:cNvSpPr>
            <a:spLocks noGrp="1"/>
          </p:cNvSpPr>
          <p:nvPr>
            <p:ph sz="half" idx="2"/>
          </p:nvPr>
        </p:nvSpPr>
        <p:spPr>
          <a:xfrm>
            <a:off x="4724400" y="1600200"/>
            <a:ext cx="4038600" cy="4525963"/>
          </a:xfrm>
        </p:spPr>
        <p:txBody>
          <a:bodyPr/>
          <a:lstStyle/>
          <a:p>
            <a:pPr marL="0" indent="0" fontAlgn="auto">
              <a:spcAft>
                <a:spcPts val="0"/>
              </a:spcAft>
              <a:buNone/>
              <a:defRPr/>
            </a:pPr>
            <a:r>
              <a:rPr lang="en-US" sz="2400" dirty="0" smtClean="0">
                <a:effectLst>
                  <a:outerShdw blurRad="38100" dist="38100" dir="2700000" algn="tl">
                    <a:srgbClr val="000000">
                      <a:alpha val="43137"/>
                    </a:srgbClr>
                  </a:outerShdw>
                </a:effectLst>
                <a:cs typeface="Times New Roman" pitchFamily="18" charset="0"/>
              </a:rPr>
              <a:t>Surveys administered and collected from the following stakeholders: </a:t>
            </a:r>
          </a:p>
          <a:p>
            <a:pPr marL="0" indent="0" fontAlgn="auto">
              <a:spcAft>
                <a:spcPts val="0"/>
              </a:spcAft>
              <a:buNone/>
              <a:defRPr/>
            </a:pPr>
            <a:endParaRPr lang="en-US" sz="1200" dirty="0" smtClean="0">
              <a:cs typeface="Times New Roman" pitchFamily="18" charset="0"/>
            </a:endParaRPr>
          </a:p>
          <a:p>
            <a:pPr fontAlgn="auto">
              <a:spcAft>
                <a:spcPts val="0"/>
              </a:spcAft>
              <a:defRPr/>
            </a:pPr>
            <a:r>
              <a:rPr lang="en-US" sz="2000" dirty="0" smtClean="0">
                <a:cs typeface="Times New Roman" pitchFamily="18" charset="0"/>
              </a:rPr>
              <a:t>LEAs (Title I Directors).</a:t>
            </a:r>
          </a:p>
          <a:p>
            <a:pPr fontAlgn="auto">
              <a:spcAft>
                <a:spcPts val="0"/>
              </a:spcAft>
              <a:defRPr/>
            </a:pPr>
            <a:r>
              <a:rPr lang="en-US" sz="2000" dirty="0" smtClean="0">
                <a:cs typeface="Times New Roman" pitchFamily="18" charset="0"/>
              </a:rPr>
              <a:t>Parent(s) / Legal Guardian(s).</a:t>
            </a:r>
          </a:p>
          <a:p>
            <a:pPr fontAlgn="auto">
              <a:spcAft>
                <a:spcPts val="0"/>
              </a:spcAft>
              <a:defRPr/>
            </a:pPr>
            <a:r>
              <a:rPr lang="en-US" sz="2000" dirty="0" smtClean="0">
                <a:cs typeface="Times New Roman" pitchFamily="18" charset="0"/>
              </a:rPr>
              <a:t>Middle school students.</a:t>
            </a:r>
          </a:p>
          <a:p>
            <a:pPr fontAlgn="auto">
              <a:spcAft>
                <a:spcPts val="0"/>
              </a:spcAft>
              <a:defRPr/>
            </a:pPr>
            <a:r>
              <a:rPr lang="en-US" sz="2000" dirty="0" smtClean="0">
                <a:cs typeface="Times New Roman" pitchFamily="18" charset="0"/>
              </a:rPr>
              <a:t>High school students.</a:t>
            </a:r>
          </a:p>
          <a:p>
            <a:pPr fontAlgn="auto">
              <a:spcAft>
                <a:spcPts val="0"/>
              </a:spcAft>
              <a:defRPr/>
            </a:pPr>
            <a:r>
              <a:rPr lang="en-US" sz="2000" dirty="0" smtClean="0">
                <a:cs typeface="Times New Roman" pitchFamily="18" charset="0"/>
              </a:rPr>
              <a:t>SES providers.</a:t>
            </a:r>
          </a:p>
          <a:p>
            <a:pPr fontAlgn="auto">
              <a:spcAft>
                <a:spcPts val="0"/>
              </a:spcAft>
              <a:defRPr/>
            </a:pPr>
            <a:endParaRPr lang="en-US" sz="2000" dirty="0" smtClean="0">
              <a:cs typeface="Times New Roman" pitchFamily="18" charset="0"/>
            </a:endParaRPr>
          </a:p>
          <a:p>
            <a:pPr fontAlgn="auto">
              <a:spcAft>
                <a:spcPts val="0"/>
              </a:spcAft>
              <a:buNone/>
              <a:defRPr/>
            </a:pPr>
            <a:r>
              <a:rPr lang="en-US" sz="2000" dirty="0" smtClean="0">
                <a:effectLst>
                  <a:outerShdw blurRad="38100" dist="38100" dir="2700000" algn="tl">
                    <a:srgbClr val="000000">
                      <a:alpha val="43137"/>
                    </a:srgbClr>
                  </a:outerShdw>
                </a:effectLst>
                <a:cs typeface="Times New Roman" pitchFamily="18" charset="0"/>
              </a:rPr>
              <a:t>Monitoring Scores provided by: </a:t>
            </a:r>
          </a:p>
          <a:p>
            <a:pPr fontAlgn="auto">
              <a:spcAft>
                <a:spcPts val="0"/>
              </a:spcAft>
              <a:defRPr/>
            </a:pPr>
            <a:r>
              <a:rPr lang="en-US" sz="2000" dirty="0" err="1" smtClean="0">
                <a:cs typeface="Times New Roman" pitchFamily="18" charset="0"/>
              </a:rPr>
              <a:t>GaDOE</a:t>
            </a:r>
            <a:r>
              <a:rPr lang="en-US" sz="2000" dirty="0" smtClean="0">
                <a:cs typeface="Times New Roman" pitchFamily="18" charset="0"/>
              </a:rPr>
              <a:t> Monitors</a:t>
            </a:r>
          </a:p>
          <a:p>
            <a:pPr fontAlgn="auto">
              <a:spcAft>
                <a:spcPts val="0"/>
              </a:spcAft>
              <a:defRPr/>
            </a:pPr>
            <a:r>
              <a:rPr lang="en-US" sz="2000" dirty="0" smtClean="0">
                <a:cs typeface="Times New Roman" pitchFamily="18" charset="0"/>
              </a:rPr>
              <a:t>LEAs</a:t>
            </a:r>
          </a:p>
          <a:p>
            <a:endParaRPr lang="en-US" sz="2000" dirty="0"/>
          </a:p>
        </p:txBody>
      </p:sp>
      <p:cxnSp>
        <p:nvCxnSpPr>
          <p:cNvPr id="6" name="Straight Connector 5"/>
          <p:cNvCxnSpPr/>
          <p:nvPr/>
        </p:nvCxnSpPr>
        <p:spPr>
          <a:xfrm rot="5400000">
            <a:off x="2286794" y="3809206"/>
            <a:ext cx="4724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457200" y="457200"/>
            <a:ext cx="8229600" cy="590550"/>
          </a:xfrm>
        </p:spPr>
        <p:txBody>
          <a:bodyPr rtlCol="0">
            <a:noAutofit/>
          </a:bodyPr>
          <a:lstStyle/>
          <a:p>
            <a:pPr eaLnBrk="1" fontAlgn="auto" hangingPunct="1">
              <a:spcAft>
                <a:spcPts val="0"/>
              </a:spcAft>
              <a:defRPr/>
            </a:pPr>
            <a:r>
              <a:rPr lang="en-US" dirty="0" smtClean="0">
                <a:cs typeface="Times New Roman" pitchFamily="18" charset="0"/>
              </a:rPr>
              <a:t>Customer Satisfaction</a:t>
            </a:r>
          </a:p>
        </p:txBody>
      </p:sp>
      <p:sp>
        <p:nvSpPr>
          <p:cNvPr id="72707" name="Content Placeholder 2"/>
          <p:cNvSpPr>
            <a:spLocks noGrp="1"/>
          </p:cNvSpPr>
          <p:nvPr>
            <p:ph sz="half" idx="1"/>
          </p:nvPr>
        </p:nvSpPr>
        <p:spPr>
          <a:xfrm>
            <a:off x="152400" y="1295400"/>
            <a:ext cx="4495800" cy="4648200"/>
          </a:xfrm>
        </p:spPr>
        <p:txBody>
          <a:bodyPr rtlCol="0">
            <a:normAutofit/>
          </a:bodyPr>
          <a:lstStyle/>
          <a:p>
            <a:pPr marL="0" indent="0" eaLnBrk="1" fontAlgn="auto" hangingPunct="1">
              <a:spcAft>
                <a:spcPts val="0"/>
              </a:spcAft>
              <a:buFont typeface="Wingdings 2" pitchFamily="18" charset="2"/>
              <a:buNone/>
              <a:defRPr/>
            </a:pPr>
            <a:r>
              <a:rPr lang="en-US" sz="2400" dirty="0" smtClean="0">
                <a:effectLst>
                  <a:outerShdw blurRad="38100" dist="38100" dir="2700000" algn="tl">
                    <a:srgbClr val="000000">
                      <a:alpha val="43137"/>
                    </a:srgbClr>
                  </a:outerShdw>
                </a:effectLst>
                <a:latin typeface="+mj-lt"/>
                <a:cs typeface="Times New Roman" pitchFamily="18" charset="0"/>
              </a:rPr>
              <a:t>Customer Satisfaction measures stakeholder perception of:</a:t>
            </a:r>
          </a:p>
          <a:p>
            <a:pPr eaLnBrk="1" fontAlgn="auto" hangingPunct="1">
              <a:spcAft>
                <a:spcPts val="0"/>
              </a:spcAft>
              <a:buFont typeface="Wingdings 2" pitchFamily="18" charset="2"/>
              <a:buNone/>
              <a:defRPr/>
            </a:pPr>
            <a:endParaRPr lang="en-US" sz="1200" dirty="0" smtClean="0">
              <a:latin typeface="+mj-lt"/>
              <a:cs typeface="Times New Roman" pitchFamily="18" charset="0"/>
            </a:endParaRPr>
          </a:p>
          <a:p>
            <a:pPr eaLnBrk="1" fontAlgn="auto" hangingPunct="1">
              <a:spcAft>
                <a:spcPts val="0"/>
              </a:spcAft>
              <a:buFont typeface="Arial" pitchFamily="34" charset="0"/>
              <a:buChar char="•"/>
              <a:defRPr/>
            </a:pPr>
            <a:r>
              <a:rPr lang="en-US" sz="2000" dirty="0" smtClean="0">
                <a:latin typeface="+mj-lt"/>
                <a:cs typeface="Times New Roman" pitchFamily="18" charset="0"/>
              </a:rPr>
              <a:t>Communication &amp; interaction with the school system.</a:t>
            </a:r>
          </a:p>
          <a:p>
            <a:pPr eaLnBrk="1" fontAlgn="auto" hangingPunct="1">
              <a:spcAft>
                <a:spcPts val="0"/>
              </a:spcAft>
              <a:buFont typeface="Arial" pitchFamily="34" charset="0"/>
              <a:buChar char="•"/>
              <a:defRPr/>
            </a:pPr>
            <a:r>
              <a:rPr lang="en-US" sz="2000" dirty="0" smtClean="0">
                <a:latin typeface="+mj-lt"/>
                <a:cs typeface="Times New Roman" pitchFamily="18" charset="0"/>
              </a:rPr>
              <a:t>Service delivery of a SES provider’s program.</a:t>
            </a:r>
          </a:p>
          <a:p>
            <a:pPr eaLnBrk="1" fontAlgn="auto" hangingPunct="1">
              <a:spcAft>
                <a:spcPts val="0"/>
              </a:spcAft>
              <a:buFont typeface="Arial" pitchFamily="34" charset="0"/>
              <a:buChar char="•"/>
              <a:defRPr/>
            </a:pPr>
            <a:r>
              <a:rPr lang="en-US" sz="2000" dirty="0" smtClean="0">
                <a:latin typeface="+mj-lt"/>
                <a:cs typeface="Times New Roman" pitchFamily="18" charset="0"/>
              </a:rPr>
              <a:t>Satisfaction with a SES provider’s program.</a:t>
            </a:r>
          </a:p>
          <a:p>
            <a:pPr eaLnBrk="1" fontAlgn="auto" hangingPunct="1">
              <a:spcAft>
                <a:spcPts val="0"/>
              </a:spcAft>
              <a:buFont typeface="Arial" pitchFamily="34" charset="0"/>
              <a:buChar char="•"/>
              <a:defRPr/>
            </a:pPr>
            <a:r>
              <a:rPr lang="en-US" sz="2000" dirty="0" smtClean="0">
                <a:latin typeface="+mj-lt"/>
                <a:cs typeface="Times New Roman" pitchFamily="18" charset="0"/>
              </a:rPr>
              <a:t>Perceived impact on student achievement.</a:t>
            </a:r>
          </a:p>
          <a:p>
            <a:pPr eaLnBrk="1" fontAlgn="auto" hangingPunct="1">
              <a:spcAft>
                <a:spcPts val="0"/>
              </a:spcAft>
              <a:buFont typeface="Arial" pitchFamily="34" charset="0"/>
              <a:buChar char="•"/>
              <a:defRPr/>
            </a:pPr>
            <a:r>
              <a:rPr lang="en-US" sz="2000" dirty="0" smtClean="0">
                <a:latin typeface="+mj-lt"/>
                <a:cs typeface="Times New Roman" pitchFamily="18" charset="0"/>
              </a:rPr>
              <a:t>LEA monitoring reports</a:t>
            </a:r>
            <a:r>
              <a:rPr lang="en-US" sz="2400" dirty="0" smtClean="0">
                <a:latin typeface="+mj-lt"/>
                <a:cs typeface="Times New Roman" pitchFamily="18" charset="0"/>
              </a:rPr>
              <a:t>.</a:t>
            </a:r>
          </a:p>
        </p:txBody>
      </p:sp>
      <p:sp>
        <p:nvSpPr>
          <p:cNvPr id="72708" name="Content Placeholder 3"/>
          <p:cNvSpPr>
            <a:spLocks noGrp="1"/>
          </p:cNvSpPr>
          <p:nvPr>
            <p:ph sz="half" idx="2"/>
          </p:nvPr>
        </p:nvSpPr>
        <p:spPr>
          <a:xfrm>
            <a:off x="4876800" y="1295400"/>
            <a:ext cx="4038600" cy="4648200"/>
          </a:xfrm>
        </p:spPr>
        <p:txBody>
          <a:bodyPr rtlCol="0">
            <a:normAutofit/>
          </a:bodyPr>
          <a:lstStyle/>
          <a:p>
            <a:pPr marL="0" indent="0" eaLnBrk="1" fontAlgn="auto" hangingPunct="1">
              <a:spcAft>
                <a:spcPts val="0"/>
              </a:spcAft>
              <a:buFont typeface="Wingdings 2" pitchFamily="18" charset="2"/>
              <a:buNone/>
              <a:defRPr/>
            </a:pPr>
            <a:r>
              <a:rPr lang="en-US" sz="2400" dirty="0" smtClean="0">
                <a:effectLst>
                  <a:outerShdw blurRad="38100" dist="38100" dir="2700000" algn="tl">
                    <a:srgbClr val="000000">
                      <a:alpha val="43137"/>
                    </a:srgbClr>
                  </a:outerShdw>
                </a:effectLst>
                <a:latin typeface="+mj-lt"/>
                <a:cs typeface="Times New Roman" pitchFamily="18" charset="0"/>
              </a:rPr>
              <a:t>Surveys administered and collected from the following stakeholders: </a:t>
            </a:r>
          </a:p>
          <a:p>
            <a:pPr eaLnBrk="1" fontAlgn="auto" hangingPunct="1">
              <a:spcAft>
                <a:spcPts val="0"/>
              </a:spcAft>
              <a:buFont typeface="Wingdings 2" pitchFamily="18" charset="2"/>
              <a:buNone/>
              <a:defRPr/>
            </a:pPr>
            <a:endParaRPr lang="en-US" sz="1200" dirty="0" smtClean="0">
              <a:latin typeface="+mj-lt"/>
              <a:cs typeface="Times New Roman" pitchFamily="18" charset="0"/>
            </a:endParaRPr>
          </a:p>
          <a:p>
            <a:pPr eaLnBrk="1" fontAlgn="auto" hangingPunct="1">
              <a:spcAft>
                <a:spcPts val="0"/>
              </a:spcAft>
              <a:buFont typeface="Arial" pitchFamily="34" charset="0"/>
              <a:buChar char="•"/>
              <a:defRPr/>
            </a:pPr>
            <a:r>
              <a:rPr lang="en-US" sz="2000" dirty="0" smtClean="0">
                <a:latin typeface="+mj-lt"/>
                <a:cs typeface="Times New Roman" pitchFamily="18" charset="0"/>
              </a:rPr>
              <a:t>LEAs (Title I Directors).</a:t>
            </a:r>
          </a:p>
          <a:p>
            <a:pPr eaLnBrk="1" fontAlgn="auto" hangingPunct="1">
              <a:spcAft>
                <a:spcPts val="0"/>
              </a:spcAft>
              <a:buFont typeface="Arial" pitchFamily="34" charset="0"/>
              <a:buChar char="•"/>
              <a:defRPr/>
            </a:pPr>
            <a:r>
              <a:rPr lang="en-US" sz="2000" dirty="0" smtClean="0">
                <a:latin typeface="+mj-lt"/>
                <a:cs typeface="Times New Roman" pitchFamily="18" charset="0"/>
              </a:rPr>
              <a:t>Parent(s) / Legal Guardian(s).</a:t>
            </a:r>
          </a:p>
          <a:p>
            <a:pPr eaLnBrk="1" fontAlgn="auto" hangingPunct="1">
              <a:spcAft>
                <a:spcPts val="0"/>
              </a:spcAft>
              <a:buFont typeface="Arial" pitchFamily="34" charset="0"/>
              <a:buChar char="•"/>
              <a:defRPr/>
            </a:pPr>
            <a:r>
              <a:rPr lang="en-US" sz="2000" dirty="0" smtClean="0">
                <a:latin typeface="+mj-lt"/>
                <a:cs typeface="Times New Roman" pitchFamily="18" charset="0"/>
              </a:rPr>
              <a:t>Middle school students.</a:t>
            </a:r>
          </a:p>
          <a:p>
            <a:pPr eaLnBrk="1" fontAlgn="auto" hangingPunct="1">
              <a:spcAft>
                <a:spcPts val="0"/>
              </a:spcAft>
              <a:buFont typeface="Arial" pitchFamily="34" charset="0"/>
              <a:buChar char="•"/>
              <a:defRPr/>
            </a:pPr>
            <a:r>
              <a:rPr lang="en-US" sz="2000" dirty="0" smtClean="0">
                <a:latin typeface="+mj-lt"/>
                <a:cs typeface="Times New Roman" pitchFamily="18" charset="0"/>
              </a:rPr>
              <a:t>High school students.</a:t>
            </a:r>
          </a:p>
          <a:p>
            <a:pPr eaLnBrk="1" fontAlgn="auto" hangingPunct="1">
              <a:spcAft>
                <a:spcPts val="0"/>
              </a:spcAft>
              <a:buFont typeface="Arial" pitchFamily="34" charset="0"/>
              <a:buChar char="•"/>
              <a:defRPr/>
            </a:pPr>
            <a:r>
              <a:rPr lang="en-US" sz="2000" dirty="0" smtClean="0">
                <a:latin typeface="+mj-lt"/>
                <a:cs typeface="Times New Roman" pitchFamily="18" charset="0"/>
              </a:rPr>
              <a:t>SES providers.</a:t>
            </a:r>
          </a:p>
          <a:p>
            <a:pPr eaLnBrk="1" fontAlgn="auto" hangingPunct="1">
              <a:spcAft>
                <a:spcPts val="0"/>
              </a:spcAft>
              <a:buFont typeface="Arial" pitchFamily="34" charset="0"/>
              <a:buChar char="•"/>
              <a:defRPr/>
            </a:pPr>
            <a:endParaRPr lang="en-US" sz="2400" dirty="0" smtClean="0">
              <a:latin typeface="+mj-lt"/>
              <a:cs typeface="Times New Roman" pitchFamily="18" charset="0"/>
            </a:endParaRPr>
          </a:p>
        </p:txBody>
      </p:sp>
      <p:sp>
        <p:nvSpPr>
          <p:cNvPr id="81925"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fld id="{8731FD0D-F24E-4C9B-9D4C-FFDEB3DE619C}" type="slidenum">
              <a:rPr lang="en-US" smtClean="0"/>
              <a:pPr/>
              <a:t>8</a:t>
            </a:fld>
            <a:endParaRPr lang="en-US" smtClean="0"/>
          </a:p>
        </p:txBody>
      </p:sp>
      <p:cxnSp>
        <p:nvCxnSpPr>
          <p:cNvPr id="9" name="Straight Connector 8"/>
          <p:cNvCxnSpPr/>
          <p:nvPr/>
        </p:nvCxnSpPr>
        <p:spPr>
          <a:xfrm rot="5400000">
            <a:off x="2286794" y="3809206"/>
            <a:ext cx="4724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457200" y="685800"/>
            <a:ext cx="8229600" cy="590550"/>
          </a:xfrm>
        </p:spPr>
        <p:txBody>
          <a:bodyPr rtlCol="0">
            <a:noAutofit/>
          </a:bodyPr>
          <a:lstStyle/>
          <a:p>
            <a:pPr eaLnBrk="1" fontAlgn="auto" hangingPunct="1">
              <a:spcAft>
                <a:spcPts val="0"/>
              </a:spcAft>
              <a:defRPr/>
            </a:pPr>
            <a:r>
              <a:rPr lang="en-US" dirty="0" smtClean="0">
                <a:cs typeface="Times New Roman" pitchFamily="18" charset="0"/>
              </a:rPr>
              <a:t>Effectiveness</a:t>
            </a:r>
          </a:p>
        </p:txBody>
      </p:sp>
      <p:sp>
        <p:nvSpPr>
          <p:cNvPr id="7" name="Content Placeholder 6"/>
          <p:cNvSpPr>
            <a:spLocks noGrp="1"/>
          </p:cNvSpPr>
          <p:nvPr>
            <p:ph sz="half" idx="1"/>
          </p:nvPr>
        </p:nvSpPr>
        <p:spPr>
          <a:xfrm>
            <a:off x="4953000" y="1524000"/>
            <a:ext cx="4038600" cy="4435475"/>
          </a:xfrm>
        </p:spPr>
        <p:txBody>
          <a:bodyPr rtlCol="0">
            <a:normAutofit/>
          </a:bodyPr>
          <a:lstStyle/>
          <a:p>
            <a:pPr marL="0" eaLnBrk="1" fontAlgn="auto" hangingPunct="1">
              <a:spcAft>
                <a:spcPts val="0"/>
              </a:spcAft>
              <a:buFont typeface="Wingdings 2" pitchFamily="18" charset="2"/>
              <a:buNone/>
              <a:defRPr/>
            </a:pPr>
            <a:r>
              <a:rPr lang="en-US" sz="2400" dirty="0" smtClean="0">
                <a:latin typeface="+mj-lt"/>
              </a:rPr>
              <a:t>A matched samples comparison group model* </a:t>
            </a:r>
            <a:r>
              <a:rPr lang="en-US" sz="2400" dirty="0" smtClean="0"/>
              <a:t>is </a:t>
            </a:r>
            <a:r>
              <a:rPr lang="en-US" sz="2400" dirty="0" smtClean="0">
                <a:latin typeface="+mj-lt"/>
                <a:cs typeface="Times New Roman" pitchFamily="18" charset="0"/>
              </a:rPr>
              <a:t>conducted by an external evaluator, University of Georgia (UGA), for examining SES student test results.</a:t>
            </a:r>
          </a:p>
          <a:p>
            <a:pPr marL="0" eaLnBrk="1" fontAlgn="auto" hangingPunct="1">
              <a:spcAft>
                <a:spcPts val="0"/>
              </a:spcAft>
              <a:buFont typeface="Wingdings 2" pitchFamily="18" charset="2"/>
              <a:buNone/>
              <a:defRPr/>
            </a:pPr>
            <a:endParaRPr lang="en-US" sz="1000" dirty="0" smtClean="0">
              <a:latin typeface="+mj-lt"/>
              <a:cs typeface="Times New Roman" pitchFamily="18" charset="0"/>
            </a:endParaRPr>
          </a:p>
          <a:p>
            <a:pPr marL="0" indent="0" eaLnBrk="1" fontAlgn="auto" hangingPunct="1">
              <a:spcAft>
                <a:spcPts val="0"/>
              </a:spcAft>
              <a:buFont typeface="Wingdings 2" pitchFamily="18" charset="2"/>
              <a:buNone/>
              <a:defRPr/>
            </a:pPr>
            <a:r>
              <a:rPr lang="en-US" sz="1600" dirty="0" smtClean="0">
                <a:latin typeface="+mj-lt"/>
                <a:cs typeface="Times New Roman" pitchFamily="18" charset="0"/>
              </a:rPr>
              <a:t>*According to the Center on Innovation and Improvement, this approach is one of the most rigorous methods for determining the effect of SES services on student achievement (</a:t>
            </a:r>
            <a:r>
              <a:rPr lang="en-US" sz="1600" i="1" dirty="0" smtClean="0">
                <a:latin typeface="+mj-lt"/>
                <a:cs typeface="Times New Roman" pitchFamily="18" charset="0"/>
              </a:rPr>
              <a:t>Evaluating Supplemental Educational Service Providers: Suggested Strategies for States, 2nd Edition</a:t>
            </a:r>
            <a:r>
              <a:rPr lang="en-US" sz="1600" dirty="0" smtClean="0">
                <a:latin typeface="+mj-lt"/>
                <a:cs typeface="Times New Roman" pitchFamily="18" charset="0"/>
              </a:rPr>
              <a:t>).</a:t>
            </a:r>
          </a:p>
          <a:p>
            <a:pPr eaLnBrk="1" fontAlgn="auto" hangingPunct="1">
              <a:spcAft>
                <a:spcPts val="0"/>
              </a:spcAft>
              <a:buFont typeface="Wingdings 2" pitchFamily="18" charset="2"/>
              <a:buNone/>
              <a:defRPr/>
            </a:pPr>
            <a:endParaRPr lang="en-US" sz="2400" dirty="0" smtClean="0">
              <a:latin typeface="+mj-lt"/>
            </a:endParaRPr>
          </a:p>
          <a:p>
            <a:pPr eaLnBrk="1" fontAlgn="auto" hangingPunct="1">
              <a:spcAft>
                <a:spcPts val="0"/>
              </a:spcAft>
              <a:buFont typeface="Wingdings 2" pitchFamily="18" charset="2"/>
              <a:buNone/>
              <a:defRPr/>
            </a:pPr>
            <a:endParaRPr lang="en-US" sz="2400" dirty="0" smtClean="0">
              <a:latin typeface="+mj-lt"/>
            </a:endParaRPr>
          </a:p>
          <a:p>
            <a:pPr eaLnBrk="1" fontAlgn="auto" hangingPunct="1">
              <a:spcAft>
                <a:spcPts val="0"/>
              </a:spcAft>
              <a:buFont typeface="Wingdings 2" pitchFamily="18" charset="2"/>
              <a:buNone/>
              <a:defRPr/>
            </a:pPr>
            <a:endParaRPr lang="en-US" dirty="0"/>
          </a:p>
        </p:txBody>
      </p:sp>
      <p:sp>
        <p:nvSpPr>
          <p:cNvPr id="73732" name="Content Placeholder 3"/>
          <p:cNvSpPr>
            <a:spLocks noGrp="1"/>
          </p:cNvSpPr>
          <p:nvPr>
            <p:ph sz="half" idx="2"/>
          </p:nvPr>
        </p:nvSpPr>
        <p:spPr>
          <a:xfrm>
            <a:off x="381000" y="1524000"/>
            <a:ext cx="4191000" cy="4433888"/>
          </a:xfrm>
        </p:spPr>
        <p:txBody>
          <a:bodyPr rtlCol="0">
            <a:normAutofit/>
          </a:bodyPr>
          <a:lstStyle/>
          <a:p>
            <a:pPr marL="0" indent="12700" eaLnBrk="1" fontAlgn="auto" hangingPunct="1">
              <a:spcAft>
                <a:spcPts val="0"/>
              </a:spcAft>
              <a:buFont typeface="Wingdings 2" pitchFamily="18" charset="2"/>
              <a:buNone/>
              <a:defRPr/>
            </a:pPr>
            <a:r>
              <a:rPr lang="en-US" sz="2400" dirty="0" smtClean="0">
                <a:effectLst>
                  <a:outerShdw blurRad="38100" dist="38100" dir="2700000" algn="tl">
                    <a:srgbClr val="000000">
                      <a:alpha val="43137"/>
                    </a:srgbClr>
                  </a:outerShdw>
                </a:effectLst>
                <a:latin typeface="+mj-lt"/>
                <a:cs typeface="Times New Roman" pitchFamily="18" charset="0"/>
              </a:rPr>
              <a:t>Analysis of effectiveness will be based upon results from: </a:t>
            </a:r>
          </a:p>
          <a:p>
            <a:pPr eaLnBrk="1" fontAlgn="auto" hangingPunct="1">
              <a:spcAft>
                <a:spcPts val="0"/>
              </a:spcAft>
              <a:buFont typeface="Wingdings 2" pitchFamily="18" charset="2"/>
              <a:buNone/>
              <a:defRPr/>
            </a:pPr>
            <a:endParaRPr lang="en-US" sz="1200" dirty="0" smtClean="0">
              <a:latin typeface="+mj-lt"/>
              <a:cs typeface="Times New Roman" pitchFamily="18" charset="0"/>
            </a:endParaRPr>
          </a:p>
          <a:p>
            <a:pPr eaLnBrk="1" fontAlgn="auto" hangingPunct="1">
              <a:spcAft>
                <a:spcPts val="0"/>
              </a:spcAft>
              <a:buFont typeface="Arial" pitchFamily="34" charset="0"/>
              <a:buChar char="•"/>
              <a:defRPr/>
            </a:pPr>
            <a:r>
              <a:rPr lang="en-US" sz="2400" dirty="0" smtClean="0">
                <a:latin typeface="+mj-lt"/>
                <a:cs typeface="Times New Roman" pitchFamily="18" charset="0"/>
              </a:rPr>
              <a:t>Criterion Reference Competency Test (CRCT).</a:t>
            </a:r>
          </a:p>
          <a:p>
            <a:pPr eaLnBrk="1" fontAlgn="auto" hangingPunct="1">
              <a:spcAft>
                <a:spcPts val="0"/>
              </a:spcAft>
              <a:buFont typeface="Wingdings 2" pitchFamily="18" charset="2"/>
              <a:buNone/>
              <a:defRPr/>
            </a:pPr>
            <a:endParaRPr lang="en-US" sz="800" dirty="0" smtClean="0">
              <a:latin typeface="+mj-lt"/>
              <a:cs typeface="Times New Roman" pitchFamily="18" charset="0"/>
            </a:endParaRPr>
          </a:p>
          <a:p>
            <a:pPr eaLnBrk="1" fontAlgn="auto" hangingPunct="1">
              <a:spcAft>
                <a:spcPts val="0"/>
              </a:spcAft>
              <a:buFont typeface="Arial" pitchFamily="34" charset="0"/>
              <a:buChar char="•"/>
              <a:defRPr/>
            </a:pPr>
            <a:r>
              <a:rPr lang="en-US" sz="2400" dirty="0" smtClean="0">
                <a:latin typeface="+mj-lt"/>
                <a:cs typeface="Times New Roman" pitchFamily="18" charset="0"/>
              </a:rPr>
              <a:t>Georgia High School Graduation Test (GHSGT).</a:t>
            </a:r>
          </a:p>
          <a:p>
            <a:pPr eaLnBrk="1" fontAlgn="auto" hangingPunct="1">
              <a:spcAft>
                <a:spcPts val="0"/>
              </a:spcAft>
              <a:buFont typeface="Wingdings 2" pitchFamily="18" charset="2"/>
              <a:buNone/>
              <a:defRPr/>
            </a:pPr>
            <a:endParaRPr lang="en-US" sz="800" dirty="0" smtClean="0">
              <a:latin typeface="+mj-lt"/>
              <a:cs typeface="Times New Roman" pitchFamily="18" charset="0"/>
            </a:endParaRPr>
          </a:p>
          <a:p>
            <a:pPr eaLnBrk="1" fontAlgn="auto" hangingPunct="1">
              <a:spcAft>
                <a:spcPts val="0"/>
              </a:spcAft>
              <a:buFont typeface="Arial" pitchFamily="34" charset="0"/>
              <a:buChar char="•"/>
              <a:defRPr/>
            </a:pPr>
            <a:r>
              <a:rPr lang="en-US" sz="2400" dirty="0" smtClean="0">
                <a:latin typeface="+mj-lt"/>
                <a:cs typeface="Times New Roman" pitchFamily="18" charset="0"/>
              </a:rPr>
              <a:t>End of Course Tests (EOCT).</a:t>
            </a:r>
          </a:p>
        </p:txBody>
      </p:sp>
      <p:sp>
        <p:nvSpPr>
          <p:cNvPr id="82949"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fld id="{0A01747F-DECC-4398-93D7-69A765204EE6}" type="slidenum">
              <a:rPr lang="en-US" smtClean="0"/>
              <a:pPr/>
              <a:t>9</a:t>
            </a:fld>
            <a:endParaRPr lang="en-US" smtClean="0"/>
          </a:p>
        </p:txBody>
      </p:sp>
      <p:cxnSp>
        <p:nvCxnSpPr>
          <p:cNvPr id="9" name="Straight Connector 8"/>
          <p:cNvCxnSpPr/>
          <p:nvPr/>
        </p:nvCxnSpPr>
        <p:spPr>
          <a:xfrm rot="5400000">
            <a:off x="2286794" y="3809206"/>
            <a:ext cx="4724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GaDOE Presentation Template - John Bar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 3-22-11</Template>
  <TotalTime>5230</TotalTime>
  <Words>2214</Words>
  <Application>Microsoft Office PowerPoint</Application>
  <PresentationFormat>On-screen Show (4:3)</PresentationFormat>
  <Paragraphs>290</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GaDOE Presentation Template - John Barge</vt:lpstr>
      <vt:lpstr>Supplemental Educational Services (SES) Data Collection Process: Roles and Responsibilities of LEAs</vt:lpstr>
      <vt:lpstr>Agenda</vt:lpstr>
      <vt:lpstr>SES Overview</vt:lpstr>
      <vt:lpstr>SES Evaluation Overview</vt:lpstr>
      <vt:lpstr>Purpose of Data Collection</vt:lpstr>
      <vt:lpstr>SES Data Categories</vt:lpstr>
      <vt:lpstr>Service Delivery</vt:lpstr>
      <vt:lpstr>Customer Satisfaction</vt:lpstr>
      <vt:lpstr>Effectiveness</vt:lpstr>
      <vt:lpstr>Categories for SES Customer Service Survey Items</vt:lpstr>
      <vt:lpstr>Categories for SES Customer Service Survey Items</vt:lpstr>
      <vt:lpstr>Categories for SES Customer Service Survey Items</vt:lpstr>
      <vt:lpstr>Parent and Student Surveys</vt:lpstr>
      <vt:lpstr>Parent and Student Surveys</vt:lpstr>
      <vt:lpstr>Parent and Student Surveys </vt:lpstr>
      <vt:lpstr>Provider Surveys</vt:lpstr>
      <vt:lpstr>Findings from Provider SES Surveys</vt:lpstr>
      <vt:lpstr>District Surveys</vt:lpstr>
      <vt:lpstr>District Survey Response Rate</vt:lpstr>
      <vt:lpstr>Provider Satisfaction Surveys</vt:lpstr>
      <vt:lpstr>Provider Satisfaction Surveys</vt:lpstr>
      <vt:lpstr>System Survey</vt:lpstr>
      <vt:lpstr>System Survey</vt:lpstr>
      <vt:lpstr>System Survey</vt:lpstr>
      <vt:lpstr>SES Student Data Collection</vt:lpstr>
      <vt:lpstr>SES Student Data Collection</vt:lpstr>
      <vt:lpstr>SES Student Data Collection</vt:lpstr>
      <vt:lpstr>Data Collection Reports </vt:lpstr>
      <vt:lpstr>Questions?</vt:lpstr>
      <vt:lpstr>Contact Information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Supplemental Educational Services (SES) Data Collection Process: Roles and Responsibilities of LEAs</dc:title>
  <dc:creator> </dc:creator>
  <cp:lastModifiedBy> </cp:lastModifiedBy>
  <cp:revision>25</cp:revision>
  <dcterms:created xsi:type="dcterms:W3CDTF">2011-07-22T12:41:59Z</dcterms:created>
  <dcterms:modified xsi:type="dcterms:W3CDTF">2011-08-15T15:16:46Z</dcterms:modified>
</cp:coreProperties>
</file>